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0" r:id="rId4"/>
  </p:sldMasterIdLst>
  <p:notesMasterIdLst>
    <p:notesMasterId r:id="rId19"/>
  </p:notesMasterIdLst>
  <p:handoutMasterIdLst>
    <p:handoutMasterId r:id="rId20"/>
  </p:handoutMasterIdLst>
  <p:sldIdLst>
    <p:sldId id="307" r:id="rId5"/>
    <p:sldId id="300" r:id="rId6"/>
    <p:sldId id="298" r:id="rId7"/>
    <p:sldId id="283" r:id="rId8"/>
    <p:sldId id="311" r:id="rId9"/>
    <p:sldId id="310" r:id="rId10"/>
    <p:sldId id="313" r:id="rId11"/>
    <p:sldId id="304" r:id="rId12"/>
    <p:sldId id="317" r:id="rId13"/>
    <p:sldId id="320" r:id="rId14"/>
    <p:sldId id="322" r:id="rId15"/>
    <p:sldId id="324" r:id="rId16"/>
    <p:sldId id="303" r:id="rId17"/>
    <p:sldId id="32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883A09-3025-483C-8898-E006A9B5AC9A}">
          <p14:sldIdLst>
            <p14:sldId id="307"/>
            <p14:sldId id="300"/>
            <p14:sldId id="298"/>
            <p14:sldId id="283"/>
            <p14:sldId id="311"/>
            <p14:sldId id="310"/>
            <p14:sldId id="313"/>
            <p14:sldId id="304"/>
            <p14:sldId id="317"/>
            <p14:sldId id="320"/>
            <p14:sldId id="322"/>
          </p14:sldIdLst>
        </p14:section>
        <p14:section name="Untitled Section" id="{FAF1AAA4-A95A-41B5-B768-42652CA2B455}">
          <p14:sldIdLst>
            <p14:sldId id="324"/>
            <p14:sldId id="303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6" autoAdjust="0"/>
    <p:restoredTop sz="94712" autoAdjust="0"/>
  </p:normalViewPr>
  <p:slideViewPr>
    <p:cSldViewPr snapToGrid="0">
      <p:cViewPr varScale="1">
        <p:scale>
          <a:sx n="105" d="100"/>
          <a:sy n="105" d="100"/>
        </p:scale>
        <p:origin x="690" y="96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access-to-work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uk/access-to-wor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8157B-5754-48CC-B725-A0231B5F777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139E53-B202-4EF1-A0C4-DCBF05CDDE9C}">
      <dgm:prSet/>
      <dgm:spPr/>
      <dgm:t>
        <a:bodyPr/>
        <a:lstStyle/>
        <a:p>
          <a:r>
            <a:rPr lang="en-GB" i="0" baseline="0" dirty="0">
              <a:latin typeface="Arial" panose="020B0604020202020204" pitchFamily="34" charset="0"/>
              <a:cs typeface="Arial" panose="020B0604020202020204" pitchFamily="34" charset="0"/>
            </a:rPr>
            <a:t>Provides an overview of your </a:t>
          </a:r>
          <a:r>
            <a:rPr lang="en-GB" b="1" i="0" baseline="0" dirty="0">
              <a:latin typeface="Arial" panose="020B0604020202020204" pitchFamily="34" charset="0"/>
              <a:cs typeface="Arial" panose="020B0604020202020204" pitchFamily="34" charset="0"/>
            </a:rPr>
            <a:t>in-work support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3C414-D378-4320-8E27-A5F53A716830}" type="parTrans" cxnId="{BFCE67EE-F55D-4603-95C0-E7656E1A78D1}">
      <dgm:prSet/>
      <dgm:spPr/>
      <dgm:t>
        <a:bodyPr/>
        <a:lstStyle/>
        <a:p>
          <a:endParaRPr lang="en-US"/>
        </a:p>
      </dgm:t>
    </dgm:pt>
    <dgm:pt modelId="{C352DD72-4E7A-4CDF-BE45-CCB61177D8F7}" type="sibTrans" cxnId="{BFCE67EE-F55D-4603-95C0-E7656E1A78D1}">
      <dgm:prSet/>
      <dgm:spPr/>
      <dgm:t>
        <a:bodyPr/>
        <a:lstStyle/>
        <a:p>
          <a:endParaRPr lang="en-US"/>
        </a:p>
      </dgm:t>
    </dgm:pt>
    <dgm:pt modelId="{B55F2E1B-6BED-4D5C-9814-414BEDF5F4A2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Promotes</a:t>
          </a:r>
          <a:r>
            <a:rPr lang="en-GB" i="0" baseline="0" dirty="0">
              <a:latin typeface="Arial" panose="020B0604020202020204" pitchFamily="34" charset="0"/>
              <a:cs typeface="Arial" panose="020B0604020202020204" pitchFamily="34" charset="0"/>
            </a:rPr>
            <a:t> disability confident &amp; open discussions about workplace reasonable adjustments.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1FEE1-22C8-45B1-9AA1-6D365D5FF3E4}" type="parTrans" cxnId="{1444D132-E776-44C8-9C21-F4D6F532DCAB}">
      <dgm:prSet/>
      <dgm:spPr/>
      <dgm:t>
        <a:bodyPr/>
        <a:lstStyle/>
        <a:p>
          <a:endParaRPr lang="en-US"/>
        </a:p>
      </dgm:t>
    </dgm:pt>
    <dgm:pt modelId="{26642E53-A214-49B9-8013-06F633A6F550}" type="sibTrans" cxnId="{1444D132-E776-44C8-9C21-F4D6F532DCAB}">
      <dgm:prSet/>
      <dgm:spPr/>
      <dgm:t>
        <a:bodyPr/>
        <a:lstStyle/>
        <a:p>
          <a:endParaRPr lang="en-US"/>
        </a:p>
      </dgm:t>
    </dgm:pt>
    <dgm:pt modelId="{9D31F463-BBBF-44ED-8CDD-417F06D7EFE6}">
      <dgm:prSet/>
      <dgm:spPr/>
      <dgm:t>
        <a:bodyPr/>
        <a:lstStyle/>
        <a:p>
          <a:r>
            <a:rPr lang="en-GB" i="0" baseline="0" dirty="0">
              <a:latin typeface="Arial" panose="020B0604020202020204" pitchFamily="34" charset="0"/>
              <a:cs typeface="Arial" panose="020B0604020202020204" pitchFamily="34" charset="0"/>
            </a:rPr>
            <a:t>Enables employers to think about </a:t>
          </a:r>
          <a:r>
            <a:rPr lang="en-GB" b="1" i="0" baseline="0" dirty="0">
              <a:latin typeface="Arial" panose="020B0604020202020204" pitchFamily="34" charset="0"/>
              <a:cs typeface="Arial" panose="020B0604020202020204" pitchFamily="34" charset="0"/>
            </a:rPr>
            <a:t>tailoring</a:t>
          </a:r>
          <a:r>
            <a:rPr lang="en-GB" i="0" baseline="0" dirty="0">
              <a:latin typeface="Arial" panose="020B0604020202020204" pitchFamily="34" charset="0"/>
              <a:cs typeface="Arial" panose="020B0604020202020204" pitchFamily="34" charset="0"/>
            </a:rPr>
            <a:t> job roles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and how these </a:t>
          </a:r>
          <a:r>
            <a:rPr lang="en-GB" i="0" baseline="0" dirty="0">
              <a:latin typeface="Arial" panose="020B0604020202020204" pitchFamily="34" charset="0"/>
              <a:cs typeface="Arial" panose="020B0604020202020204" pitchFamily="34" charset="0"/>
            </a:rPr>
            <a:t>could be adapted to meet individual needs.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205D5-CD87-422E-8668-117056CDC28F}" type="parTrans" cxnId="{71A81060-9FC2-4F4D-977B-7DCF3AFF63AD}">
      <dgm:prSet/>
      <dgm:spPr/>
      <dgm:t>
        <a:bodyPr/>
        <a:lstStyle/>
        <a:p>
          <a:endParaRPr lang="en-US"/>
        </a:p>
      </dgm:t>
    </dgm:pt>
    <dgm:pt modelId="{7CB400D8-F406-4073-B9F7-93DC70AEB6D7}" type="sibTrans" cxnId="{71A81060-9FC2-4F4D-977B-7DCF3AFF63AD}">
      <dgm:prSet/>
      <dgm:spPr/>
      <dgm:t>
        <a:bodyPr/>
        <a:lstStyle/>
        <a:p>
          <a:endParaRPr lang="en-US"/>
        </a:p>
      </dgm:t>
    </dgm:pt>
    <dgm:pt modelId="{ECEE0B43-FA62-4FD5-99A0-FADCE5644F21}">
      <dgm:prSet/>
      <dgm:spPr/>
      <dgm:t>
        <a:bodyPr/>
        <a:lstStyle/>
        <a:p>
          <a:r>
            <a:rPr lang="en-GB" i="0" baseline="0" dirty="0">
              <a:latin typeface="Arial" panose="020B0604020202020204" pitchFamily="34" charset="0"/>
              <a:cs typeface="Arial" panose="020B0604020202020204" pitchFamily="34" charset="0"/>
            </a:rPr>
            <a:t>Raises awareness of support available for employees via Access to Work.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41650-9161-4533-9AC8-75385E2EF732}" type="parTrans" cxnId="{0ED63666-BF40-48A2-B846-1AB6C6D1D7FD}">
      <dgm:prSet/>
      <dgm:spPr/>
      <dgm:t>
        <a:bodyPr/>
        <a:lstStyle/>
        <a:p>
          <a:endParaRPr lang="en-US"/>
        </a:p>
      </dgm:t>
    </dgm:pt>
    <dgm:pt modelId="{73275C68-5FC6-4977-AC29-119EBFA402C0}" type="sibTrans" cxnId="{0ED63666-BF40-48A2-B846-1AB6C6D1D7FD}">
      <dgm:prSet/>
      <dgm:spPr/>
      <dgm:t>
        <a:bodyPr/>
        <a:lstStyle/>
        <a:p>
          <a:endParaRPr lang="en-US"/>
        </a:p>
      </dgm:t>
    </dgm:pt>
    <dgm:pt modelId="{1A75DEB7-415E-4474-B3A8-F7F306FC67A6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Access to Work: get support if you have a disability or health condition: What Access to Work is - GOV.UK (www.gov.uk)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C3A0C-2B5F-4852-8A76-D2605EDA362A}" type="parTrans" cxnId="{D04416FF-5F32-4BDB-B0E1-D6B3B4254000}">
      <dgm:prSet/>
      <dgm:spPr/>
      <dgm:t>
        <a:bodyPr/>
        <a:lstStyle/>
        <a:p>
          <a:endParaRPr lang="en-US"/>
        </a:p>
      </dgm:t>
    </dgm:pt>
    <dgm:pt modelId="{9444E132-1466-4662-8446-41D6CEA5ADF1}" type="sibTrans" cxnId="{D04416FF-5F32-4BDB-B0E1-D6B3B4254000}">
      <dgm:prSet/>
      <dgm:spPr/>
      <dgm:t>
        <a:bodyPr/>
        <a:lstStyle/>
        <a:p>
          <a:endParaRPr lang="en-US"/>
        </a:p>
      </dgm:t>
    </dgm:pt>
    <dgm:pt modelId="{8A589CF1-71DD-4CF6-9D4B-E402A583073A}" type="pres">
      <dgm:prSet presAssocID="{FA98157B-5754-48CC-B725-A0231B5F7777}" presName="diagram" presStyleCnt="0">
        <dgm:presLayoutVars>
          <dgm:dir/>
          <dgm:resizeHandles val="exact"/>
        </dgm:presLayoutVars>
      </dgm:prSet>
      <dgm:spPr/>
    </dgm:pt>
    <dgm:pt modelId="{505390A9-19CE-4B31-9DDF-012C54EBAF42}" type="pres">
      <dgm:prSet presAssocID="{3B139E53-B202-4EF1-A0C4-DCBF05CDDE9C}" presName="node" presStyleLbl="node1" presStyleIdx="0" presStyleCnt="5">
        <dgm:presLayoutVars>
          <dgm:bulletEnabled val="1"/>
        </dgm:presLayoutVars>
      </dgm:prSet>
      <dgm:spPr/>
    </dgm:pt>
    <dgm:pt modelId="{9EADF630-A93A-4DD9-BEF3-E5FBCA5D1B89}" type="pres">
      <dgm:prSet presAssocID="{C352DD72-4E7A-4CDF-BE45-CCB61177D8F7}" presName="sibTrans" presStyleCnt="0"/>
      <dgm:spPr/>
    </dgm:pt>
    <dgm:pt modelId="{293A96AB-2807-481D-A39D-B71B9044F92A}" type="pres">
      <dgm:prSet presAssocID="{B55F2E1B-6BED-4D5C-9814-414BEDF5F4A2}" presName="node" presStyleLbl="node1" presStyleIdx="1" presStyleCnt="5">
        <dgm:presLayoutVars>
          <dgm:bulletEnabled val="1"/>
        </dgm:presLayoutVars>
      </dgm:prSet>
      <dgm:spPr/>
    </dgm:pt>
    <dgm:pt modelId="{67717825-1FF4-4EB4-9329-5D925C031F9E}" type="pres">
      <dgm:prSet presAssocID="{26642E53-A214-49B9-8013-06F633A6F550}" presName="sibTrans" presStyleCnt="0"/>
      <dgm:spPr/>
    </dgm:pt>
    <dgm:pt modelId="{EEB95250-CCCC-4FBC-B3E7-2F75144AB1FB}" type="pres">
      <dgm:prSet presAssocID="{9D31F463-BBBF-44ED-8CDD-417F06D7EFE6}" presName="node" presStyleLbl="node1" presStyleIdx="2" presStyleCnt="5">
        <dgm:presLayoutVars>
          <dgm:bulletEnabled val="1"/>
        </dgm:presLayoutVars>
      </dgm:prSet>
      <dgm:spPr/>
    </dgm:pt>
    <dgm:pt modelId="{BC1E8773-4FA2-4434-BFCC-7FB49DF212F7}" type="pres">
      <dgm:prSet presAssocID="{7CB400D8-F406-4073-B9F7-93DC70AEB6D7}" presName="sibTrans" presStyleCnt="0"/>
      <dgm:spPr/>
    </dgm:pt>
    <dgm:pt modelId="{DAB1CB45-B486-45A0-8983-402B8A1EBC77}" type="pres">
      <dgm:prSet presAssocID="{ECEE0B43-FA62-4FD5-99A0-FADCE5644F21}" presName="node" presStyleLbl="node1" presStyleIdx="3" presStyleCnt="5">
        <dgm:presLayoutVars>
          <dgm:bulletEnabled val="1"/>
        </dgm:presLayoutVars>
      </dgm:prSet>
      <dgm:spPr/>
    </dgm:pt>
    <dgm:pt modelId="{AF57099B-3571-4E31-AFFD-7CF332630AA4}" type="pres">
      <dgm:prSet presAssocID="{73275C68-5FC6-4977-AC29-119EBFA402C0}" presName="sibTrans" presStyleCnt="0"/>
      <dgm:spPr/>
    </dgm:pt>
    <dgm:pt modelId="{24B2B7FE-7B3C-4BDA-B58C-736A3E290B05}" type="pres">
      <dgm:prSet presAssocID="{1A75DEB7-415E-4474-B3A8-F7F306FC67A6}" presName="node" presStyleLbl="node1" presStyleIdx="4" presStyleCnt="5">
        <dgm:presLayoutVars>
          <dgm:bulletEnabled val="1"/>
        </dgm:presLayoutVars>
      </dgm:prSet>
      <dgm:spPr/>
    </dgm:pt>
  </dgm:ptLst>
  <dgm:cxnLst>
    <dgm:cxn modelId="{5F5FB220-DA5F-46ED-9C46-17E7FF33B07B}" type="presOf" srcId="{3B139E53-B202-4EF1-A0C4-DCBF05CDDE9C}" destId="{505390A9-19CE-4B31-9DDF-012C54EBAF42}" srcOrd="0" destOrd="0" presId="urn:microsoft.com/office/officeart/2005/8/layout/default"/>
    <dgm:cxn modelId="{1444D132-E776-44C8-9C21-F4D6F532DCAB}" srcId="{FA98157B-5754-48CC-B725-A0231B5F7777}" destId="{B55F2E1B-6BED-4D5C-9814-414BEDF5F4A2}" srcOrd="1" destOrd="0" parTransId="{0111FEE1-22C8-45B1-9AA1-6D365D5FF3E4}" sibTransId="{26642E53-A214-49B9-8013-06F633A6F550}"/>
    <dgm:cxn modelId="{71A81060-9FC2-4F4D-977B-7DCF3AFF63AD}" srcId="{FA98157B-5754-48CC-B725-A0231B5F7777}" destId="{9D31F463-BBBF-44ED-8CDD-417F06D7EFE6}" srcOrd="2" destOrd="0" parTransId="{74D205D5-CD87-422E-8668-117056CDC28F}" sibTransId="{7CB400D8-F406-4073-B9F7-93DC70AEB6D7}"/>
    <dgm:cxn modelId="{027CB162-95C0-402C-BDDB-AEA6147B5D43}" type="presOf" srcId="{9D31F463-BBBF-44ED-8CDD-417F06D7EFE6}" destId="{EEB95250-CCCC-4FBC-B3E7-2F75144AB1FB}" srcOrd="0" destOrd="0" presId="urn:microsoft.com/office/officeart/2005/8/layout/default"/>
    <dgm:cxn modelId="{0ED63666-BF40-48A2-B846-1AB6C6D1D7FD}" srcId="{FA98157B-5754-48CC-B725-A0231B5F7777}" destId="{ECEE0B43-FA62-4FD5-99A0-FADCE5644F21}" srcOrd="3" destOrd="0" parTransId="{80241650-9161-4533-9AC8-75385E2EF732}" sibTransId="{73275C68-5FC6-4977-AC29-119EBFA402C0}"/>
    <dgm:cxn modelId="{ABD04E69-0C56-4674-AF76-DB60CF91CB2E}" type="presOf" srcId="{FA98157B-5754-48CC-B725-A0231B5F7777}" destId="{8A589CF1-71DD-4CF6-9D4B-E402A583073A}" srcOrd="0" destOrd="0" presId="urn:microsoft.com/office/officeart/2005/8/layout/default"/>
    <dgm:cxn modelId="{3605427C-EF8A-407E-8491-FA6D9B2C576A}" type="presOf" srcId="{B55F2E1B-6BED-4D5C-9814-414BEDF5F4A2}" destId="{293A96AB-2807-481D-A39D-B71B9044F92A}" srcOrd="0" destOrd="0" presId="urn:microsoft.com/office/officeart/2005/8/layout/default"/>
    <dgm:cxn modelId="{31B1FC9E-2B8B-4F3E-BA2C-6A10AB47B4BE}" type="presOf" srcId="{1A75DEB7-415E-4474-B3A8-F7F306FC67A6}" destId="{24B2B7FE-7B3C-4BDA-B58C-736A3E290B05}" srcOrd="0" destOrd="0" presId="urn:microsoft.com/office/officeart/2005/8/layout/default"/>
    <dgm:cxn modelId="{FB028BCD-CAAA-4366-A999-B1A5355124B9}" type="presOf" srcId="{ECEE0B43-FA62-4FD5-99A0-FADCE5644F21}" destId="{DAB1CB45-B486-45A0-8983-402B8A1EBC77}" srcOrd="0" destOrd="0" presId="urn:microsoft.com/office/officeart/2005/8/layout/default"/>
    <dgm:cxn modelId="{BFCE67EE-F55D-4603-95C0-E7656E1A78D1}" srcId="{FA98157B-5754-48CC-B725-A0231B5F7777}" destId="{3B139E53-B202-4EF1-A0C4-DCBF05CDDE9C}" srcOrd="0" destOrd="0" parTransId="{6263C414-D378-4320-8E27-A5F53A716830}" sibTransId="{C352DD72-4E7A-4CDF-BE45-CCB61177D8F7}"/>
    <dgm:cxn modelId="{D04416FF-5F32-4BDB-B0E1-D6B3B4254000}" srcId="{FA98157B-5754-48CC-B725-A0231B5F7777}" destId="{1A75DEB7-415E-4474-B3A8-F7F306FC67A6}" srcOrd="4" destOrd="0" parTransId="{7C7C3A0C-2B5F-4852-8A76-D2605EDA362A}" sibTransId="{9444E132-1466-4662-8446-41D6CEA5ADF1}"/>
    <dgm:cxn modelId="{42DB0983-B3BA-402B-A4F5-5D6211228D4E}" type="presParOf" srcId="{8A589CF1-71DD-4CF6-9D4B-E402A583073A}" destId="{505390A9-19CE-4B31-9DDF-012C54EBAF42}" srcOrd="0" destOrd="0" presId="urn:microsoft.com/office/officeart/2005/8/layout/default"/>
    <dgm:cxn modelId="{9B7CB0D3-C681-4FA1-8DDC-E648FA217CB0}" type="presParOf" srcId="{8A589CF1-71DD-4CF6-9D4B-E402A583073A}" destId="{9EADF630-A93A-4DD9-BEF3-E5FBCA5D1B89}" srcOrd="1" destOrd="0" presId="urn:microsoft.com/office/officeart/2005/8/layout/default"/>
    <dgm:cxn modelId="{A001F69C-4A0D-4A83-905C-1DA36DA62725}" type="presParOf" srcId="{8A589CF1-71DD-4CF6-9D4B-E402A583073A}" destId="{293A96AB-2807-481D-A39D-B71B9044F92A}" srcOrd="2" destOrd="0" presId="urn:microsoft.com/office/officeart/2005/8/layout/default"/>
    <dgm:cxn modelId="{6B8385F7-6CD4-4B9A-872A-D3068793CC84}" type="presParOf" srcId="{8A589CF1-71DD-4CF6-9D4B-E402A583073A}" destId="{67717825-1FF4-4EB4-9329-5D925C031F9E}" srcOrd="3" destOrd="0" presId="urn:microsoft.com/office/officeart/2005/8/layout/default"/>
    <dgm:cxn modelId="{B885B0F7-1DD1-4E4A-AA69-F9E3E5BC533F}" type="presParOf" srcId="{8A589CF1-71DD-4CF6-9D4B-E402A583073A}" destId="{EEB95250-CCCC-4FBC-B3E7-2F75144AB1FB}" srcOrd="4" destOrd="0" presId="urn:microsoft.com/office/officeart/2005/8/layout/default"/>
    <dgm:cxn modelId="{00ADCA40-600D-4D0E-9E90-B04C87970FD0}" type="presParOf" srcId="{8A589CF1-71DD-4CF6-9D4B-E402A583073A}" destId="{BC1E8773-4FA2-4434-BFCC-7FB49DF212F7}" srcOrd="5" destOrd="0" presId="urn:microsoft.com/office/officeart/2005/8/layout/default"/>
    <dgm:cxn modelId="{D92AFC2A-00F8-4E70-A03B-59F93FCBFA03}" type="presParOf" srcId="{8A589CF1-71DD-4CF6-9D4B-E402A583073A}" destId="{DAB1CB45-B486-45A0-8983-402B8A1EBC77}" srcOrd="6" destOrd="0" presId="urn:microsoft.com/office/officeart/2005/8/layout/default"/>
    <dgm:cxn modelId="{92F9ADCA-0A63-42FB-8BA2-B616A6171906}" type="presParOf" srcId="{8A589CF1-71DD-4CF6-9D4B-E402A583073A}" destId="{AF57099B-3571-4E31-AFFD-7CF332630AA4}" srcOrd="7" destOrd="0" presId="urn:microsoft.com/office/officeart/2005/8/layout/default"/>
    <dgm:cxn modelId="{31B2DC0C-2D88-4E24-A685-92EBEE72F933}" type="presParOf" srcId="{8A589CF1-71DD-4CF6-9D4B-E402A583073A}" destId="{24B2B7FE-7B3C-4BDA-B58C-736A3E290B0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390A9-19CE-4B31-9DDF-012C54EBAF42}">
      <dsp:nvSpPr>
        <dsp:cNvPr id="0" name=""/>
        <dsp:cNvSpPr/>
      </dsp:nvSpPr>
      <dsp:spPr>
        <a:xfrm>
          <a:off x="984324" y="1959"/>
          <a:ext cx="2644454" cy="15866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Provides an overview of your </a:t>
          </a:r>
          <a:r>
            <a:rPr lang="en-GB" sz="1800" b="1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in-work support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4324" y="1959"/>
        <a:ext cx="2644454" cy="1586672"/>
      </dsp:txXfrm>
    </dsp:sp>
    <dsp:sp modelId="{293A96AB-2807-481D-A39D-B71B9044F92A}">
      <dsp:nvSpPr>
        <dsp:cNvPr id="0" name=""/>
        <dsp:cNvSpPr/>
      </dsp:nvSpPr>
      <dsp:spPr>
        <a:xfrm>
          <a:off x="3893225" y="1959"/>
          <a:ext cx="2644454" cy="1586672"/>
        </a:xfrm>
        <a:prstGeom prst="rect">
          <a:avLst/>
        </a:prstGeom>
        <a:gradFill rotWithShape="0">
          <a:gsLst>
            <a:gs pos="0">
              <a:schemeClr val="accent5">
                <a:hueOff val="-827139"/>
                <a:satOff val="-4443"/>
                <a:lumOff val="151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827139"/>
                <a:satOff val="-4443"/>
                <a:lumOff val="151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Promotes</a:t>
          </a:r>
          <a:r>
            <a:rPr lang="en-GB" sz="180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disability confident &amp; open discussions about workplace reasonable adjustments. 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3225" y="1959"/>
        <a:ext cx="2644454" cy="1586672"/>
      </dsp:txXfrm>
    </dsp:sp>
    <dsp:sp modelId="{EEB95250-CCCC-4FBC-B3E7-2F75144AB1FB}">
      <dsp:nvSpPr>
        <dsp:cNvPr id="0" name=""/>
        <dsp:cNvSpPr/>
      </dsp:nvSpPr>
      <dsp:spPr>
        <a:xfrm>
          <a:off x="984324" y="1853078"/>
          <a:ext cx="2644454" cy="1586672"/>
        </a:xfrm>
        <a:prstGeom prst="rect">
          <a:avLst/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Enables employers to think about </a:t>
          </a:r>
          <a:r>
            <a:rPr lang="en-GB" sz="1800" b="1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tailoring</a:t>
          </a:r>
          <a:r>
            <a:rPr lang="en-GB" sz="180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job roles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 and how these </a:t>
          </a:r>
          <a:r>
            <a:rPr lang="en-GB" sz="180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could be adapted to meet individual needs.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4324" y="1853078"/>
        <a:ext cx="2644454" cy="1586672"/>
      </dsp:txXfrm>
    </dsp:sp>
    <dsp:sp modelId="{DAB1CB45-B486-45A0-8983-402B8A1EBC77}">
      <dsp:nvSpPr>
        <dsp:cNvPr id="0" name=""/>
        <dsp:cNvSpPr/>
      </dsp:nvSpPr>
      <dsp:spPr>
        <a:xfrm>
          <a:off x="3893225" y="1853078"/>
          <a:ext cx="2644454" cy="1586672"/>
        </a:xfrm>
        <a:prstGeom prst="rect">
          <a:avLst/>
        </a:prstGeom>
        <a:gradFill rotWithShape="0">
          <a:gsLst>
            <a:gs pos="0">
              <a:schemeClr val="accent5">
                <a:hueOff val="-2481417"/>
                <a:satOff val="-13328"/>
                <a:lumOff val="455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481417"/>
                <a:satOff val="-13328"/>
                <a:lumOff val="455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Raises awareness of support available for employees via Access to Work.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3225" y="1853078"/>
        <a:ext cx="2644454" cy="1586672"/>
      </dsp:txXfrm>
    </dsp:sp>
    <dsp:sp modelId="{24B2B7FE-7B3C-4BDA-B58C-736A3E290B05}">
      <dsp:nvSpPr>
        <dsp:cNvPr id="0" name=""/>
        <dsp:cNvSpPr/>
      </dsp:nvSpPr>
      <dsp:spPr>
        <a:xfrm>
          <a:off x="2438775" y="3704196"/>
          <a:ext cx="2644454" cy="1586672"/>
        </a:xfrm>
        <a:prstGeom prst="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Access to Work: get support if you have a disability or health condition: What Access to Work is - GOV.UK (www.gov.uk)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8775" y="3704196"/>
        <a:ext cx="2644454" cy="1586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8/14/2024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080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9675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096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460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7901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109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928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2429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5189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460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0286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ACAC2-4BCB-34BC-8984-FD5469714E42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EE800-88E7-03E2-27A3-9E4BC97CF90B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CFAD8C-B8EF-0DF0-D236-DDB9509782E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6A3204-AA0E-FC06-85C7-2DA1C84CFA62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130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913643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92836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033483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228366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612752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899279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194842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959995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8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369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705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71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229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304A7-D4C3-256C-FC85-E76278B03047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410543-C940-CA9D-E3E3-8F53656C7132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F10D47-AA23-7468-6D1C-5174B21179A3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ECA0C0-4418-EC8D-D4FF-09C109D13FAA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3773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1609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96DF8BC5-E3DD-C849-641E-25BE1083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D9CDBF32-E504-1EA7-D50A-AA8F53C40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67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228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941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 descr="Accent block left">
            <a:extLst>
              <a:ext uri="{FF2B5EF4-FFF2-40B4-BE49-F238E27FC236}">
                <a16:creationId xmlns:a16="http://schemas.microsoft.com/office/drawing/2014/main" id="{11F9FF6E-E8C3-1947-FC84-05731AEC1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681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 descr="Accent block left">
            <a:extLst>
              <a:ext uri="{FF2B5EF4-FFF2-40B4-BE49-F238E27FC236}">
                <a16:creationId xmlns:a16="http://schemas.microsoft.com/office/drawing/2014/main" id="{EE7F24A0-C79A-3768-E473-1F84EC8A4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201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DA580A-1A6E-A28E-EA59-B78AFD1D5142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E474E08-979D-8C90-AA2E-74E309234695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C055238-9CFD-F446-76E1-5F61CDB73AEA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FB696E-C504-7B90-0334-F07E84538412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68F2ED5-D699-1FB3-B416-52E521074AFF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EBA78F-123D-B3E9-0D4A-D8DBE7BA7E52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1E7ED4C-68E9-1C96-E504-57706FEAB2DC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27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  <p:sldLayoutId id="2147484235" r:id="rId15"/>
    <p:sldLayoutId id="2147484236" r:id="rId16"/>
    <p:sldLayoutId id="2147484237" r:id="rId17"/>
    <p:sldLayoutId id="2147484238" r:id="rId18"/>
    <p:sldLayoutId id="2147484239" r:id="rId19"/>
    <p:sldLayoutId id="2147484240" r:id="rId20"/>
    <p:sldLayoutId id="2147484241" r:id="rId21"/>
    <p:sldLayoutId id="2147483663" r:id="rId22"/>
    <p:sldLayoutId id="2147483666" r:id="rId23"/>
    <p:sldLayoutId id="2147483685" r:id="rId24"/>
    <p:sldLayoutId id="2147483660" r:id="rId25"/>
    <p:sldLayoutId id="2147483664" r:id="rId26"/>
    <p:sldLayoutId id="2147483678" r:id="rId27"/>
    <p:sldLayoutId id="2147483682" r:id="rId28"/>
    <p:sldLayoutId id="2147483683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3" r:id="rId35"/>
    <p:sldLayoutId id="2147483674" r:id="rId36"/>
    <p:sldLayoutId id="2147483680" r:id="rId37"/>
    <p:sldLayoutId id="2147483681" r:id="rId38"/>
    <p:sldLayoutId id="2147483675" r:id="rId39"/>
    <p:sldLayoutId id="2147483672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20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hyperlink" Target="https://www.acas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v.uk/access-to-work/appl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174E31E4-530B-4247-962C-F46F5F66D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6FA2727-C33B-44D1-885B-76DC0424E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64FD4C-29BA-46E7-AE31-AB38BB694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" name="Rectangle 5">
                <a:extLst>
                  <a:ext uri="{FF2B5EF4-FFF2-40B4-BE49-F238E27FC236}">
                    <a16:creationId xmlns:a16="http://schemas.microsoft.com/office/drawing/2014/main" id="{A28E5FB6-5905-4F5D-A6CE-E6222C405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F838FE17-378C-4BCE-80C0-FDD1CB074E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12A1474E-6A37-4F4D-A638-DD0EC0A5B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49EA8CC2-4D0F-4C86-9CA9-FC3792FED1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69548BD5-92E6-42BD-9719-16AA005C5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93005965-F240-4349-A563-515973BF0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277A546F-05BB-4274-A6A6-9DACC27AB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7BE7FF91-E18E-41AA-A952-07CB0C02C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id="{3F6A31AA-E4FB-4DD0-9AB1-BDD994CFA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F99B8398-08D8-4C1E-8D7F-BAFB4D393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CD3984BB-CCC2-49D9-A80B-9507BE5A91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78FF7C07-82F5-4A64-9D71-29CBE1B79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7F1773CA-6AE7-4723-B072-CEC5F3829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D5EC23E0-B877-4A62-B084-5407401FB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633C4B0E-E7C6-4A1A-9D3A-80C8E3C59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AB21372F-73AC-4C69-81F0-0D44D36F6E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B5619D97-D7A8-4DFF-8AB1-F4B393C1B4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55E03CED-9618-41BB-898B-2FECEFD7B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78F0A5C5-589E-4053-A41A-FA77210C3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AC2718F8-15C5-4DAB-B194-AAEE8A205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23C6608B-EA21-4579-B33F-55E52AC287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4A2FEFA2-D838-4CE1-90BA-B6C2EEB5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1A39CA24-DF18-4FCC-8265-36FC72ED5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50A32DBD-9B22-49C3-A628-A98533FBF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A3C0B30D-BB1A-4B3D-A162-3EBE6267F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92B125A-1548-445E-8689-07BEEC8155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D6A7D7B9-9A7E-4FD2-A1B4-1C5CFAE54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1B0C3F-D935-4306-B5B1-6AA635881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75BC67F5-D485-467A-BCCB-D062EB6DD0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7FB0B620-AB12-4F0B-AD1C-A47A5FBC63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6AEFA891-E591-4F7F-9DBA-FC78E9B8F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35">
                <a:extLst>
                  <a:ext uri="{FF2B5EF4-FFF2-40B4-BE49-F238E27FC236}">
                    <a16:creationId xmlns:a16="http://schemas.microsoft.com/office/drawing/2014/main" id="{78921FFF-4B57-4E33-BE94-5A8BFC95E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0C4A1658-5AAE-4925-B106-BC0A17862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DE6DF3EB-099A-427A-A999-3BAF3BCA94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CC595EFE-4690-4B81-83B1-F863B951B0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39">
                <a:extLst>
                  <a:ext uri="{FF2B5EF4-FFF2-40B4-BE49-F238E27FC236}">
                    <a16:creationId xmlns:a16="http://schemas.microsoft.com/office/drawing/2014/main" id="{400FAC39-AEAC-4B54-9694-29D537C203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C61298B0-056E-4D83-B168-1C054A17A0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9F9E69A2-F9B0-40C2-BDC8-143835426B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5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93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8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6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6FA4EF-EC3B-4EB6-9729-4BA66D2BB053}"/>
              </a:ext>
            </a:extLst>
          </p:cNvPr>
          <p:cNvSpPr txBox="1"/>
          <p:nvPr/>
        </p:nvSpPr>
        <p:spPr>
          <a:xfrm>
            <a:off x="853330" y="1134681"/>
            <a:ext cx="2743310" cy="425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80"/>
              </a:spcAft>
            </a:pPr>
            <a:r>
              <a:rPr lang="en-US" sz="3600" cap="all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Access to Work 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E41D7-4666-4E7D-92E8-922461646759}"/>
              </a:ext>
            </a:extLst>
          </p:cNvPr>
          <p:cNvSpPr>
            <a:spLocks/>
          </p:cNvSpPr>
          <p:nvPr/>
        </p:nvSpPr>
        <p:spPr>
          <a:xfrm>
            <a:off x="5832782" y="4440031"/>
            <a:ext cx="1808603" cy="177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defTabSz="438912">
              <a:lnSpc>
                <a:spcPct val="90000"/>
              </a:lnSpc>
              <a:spcAft>
                <a:spcPts val="288"/>
              </a:spcAft>
              <a:defRPr/>
            </a:pPr>
            <a:r>
              <a:rPr lang="en-US" sz="1300" kern="120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Add a footer</a:t>
            </a:r>
            <a:endParaRPr lang="en-US" sz="1300" b="0" i="0" kern="1200">
              <a:solidFill>
                <a:schemeClr val="tx1">
                  <a:tint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6B3-90BF-4787-BBBB-2E33070A82B3}"/>
              </a:ext>
            </a:extLst>
          </p:cNvPr>
          <p:cNvSpPr>
            <a:spLocks/>
          </p:cNvSpPr>
          <p:nvPr/>
        </p:nvSpPr>
        <p:spPr>
          <a:xfrm>
            <a:off x="5166440" y="3656988"/>
            <a:ext cx="380130" cy="177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defTabSz="438912">
              <a:lnSpc>
                <a:spcPct val="90000"/>
              </a:lnSpc>
              <a:spcAft>
                <a:spcPts val="288"/>
              </a:spcAft>
              <a:defRPr/>
            </a:pPr>
            <a:fld id="{19B51A1E-902D-48AF-9020-955120F399B6}" type="slidenum"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438912">
                <a:lnSpc>
                  <a:spcPct val="90000"/>
                </a:lnSpc>
                <a:spcAft>
                  <a:spcPts val="288"/>
                </a:spcAft>
                <a:defRPr/>
              </a:pPr>
              <a:t>1</a:t>
            </a:fld>
            <a:endParaRPr lang="en-US" sz="1100"/>
          </a:p>
        </p:txBody>
      </p:sp>
      <p:pic>
        <p:nvPicPr>
          <p:cNvPr id="11" name="Picture 10" descr="The scheme, announced as part of the National Disability Strategy, is now getting underway at Manchester Metropolitan and the University of Wolverhampton">
            <a:extLst>
              <a:ext uri="{FF2B5EF4-FFF2-40B4-BE49-F238E27FC236}">
                <a16:creationId xmlns:a16="http://schemas.microsoft.com/office/drawing/2014/main" id="{359DCFA8-1D90-0D93-8049-9B3BACDEF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8"/>
          <a:stretch/>
        </p:blipFill>
        <p:spPr bwMode="auto">
          <a:xfrm>
            <a:off x="4062191" y="9524"/>
            <a:ext cx="811336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558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>
            <a:extLst>
              <a:ext uri="{FF2B5EF4-FFF2-40B4-BE49-F238E27FC236}">
                <a16:creationId xmlns:a16="http://schemas.microsoft.com/office/drawing/2014/main" id="{CEF5DFFE-906F-759E-0021-2C290889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742" y="183516"/>
            <a:ext cx="7765668" cy="9440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2000" i="0" u="none" strike="noStrik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What is </a:t>
            </a:r>
            <a:r>
              <a:rPr lang="en-US" sz="2000" spc="0" dirty="0">
                <a:solidFill>
                  <a:schemeClr val="tx1"/>
                </a:solidFill>
              </a:rPr>
              <a:t>the </a:t>
            </a:r>
            <a:r>
              <a:rPr kumimoji="0" lang="en-US" sz="2000" i="0" u="none" strike="noStrik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Access to Work</a:t>
            </a:r>
            <a:r>
              <a:rPr lang="en-US" sz="2000" spc="0" dirty="0">
                <a:solidFill>
                  <a:schemeClr val="tx1"/>
                </a:solidFill>
              </a:rPr>
              <a:t> </a:t>
            </a:r>
            <a:r>
              <a:rPr kumimoji="0" lang="en-US" sz="2000" u="none" strike="noStrik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Health Adjustment Passport</a:t>
            </a:r>
            <a:r>
              <a:rPr kumimoji="0" lang="en-US" sz="2000" i="0" u="none" strike="noStrik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?</a:t>
            </a:r>
            <a:endParaRPr lang="en-US" sz="2000" spc="-150" dirty="0">
              <a:solidFill>
                <a:schemeClr val="tx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53CA8A-D01E-4462-AA9F-C063816FF7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tretch/>
        </p:blipFill>
        <p:spPr>
          <a:xfrm>
            <a:off x="262535" y="1351966"/>
            <a:ext cx="5460114" cy="38150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0276321" y="6309360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9B51A1E-902D-48AF-9020-955120F399B6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24E7D-84C6-401E-99D2-3AAC6EBDA765}"/>
              </a:ext>
            </a:extLst>
          </p:cNvPr>
          <p:cNvSpPr txBox="1"/>
          <p:nvPr/>
        </p:nvSpPr>
        <p:spPr>
          <a:xfrm>
            <a:off x="5880115" y="1007250"/>
            <a:ext cx="5844400" cy="4989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Health Adjustment Passport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live documentation of your in-work support needs and adjustments.</a:t>
            </a:r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identifies what extra support is needed due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health condition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It can be used</a:t>
            </a:r>
            <a:r>
              <a:rPr kumimoji="0" lang="en-US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the workplace or Jobcentre Plus.  </a:t>
            </a:r>
          </a:p>
          <a:p>
            <a:pPr marL="285750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defTabSz="914400" fontAlgn="base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can help with a smooth transition into employment and when changing job roles.</a:t>
            </a:r>
          </a:p>
          <a:p>
            <a:pPr indent="-228600" defTabSz="914400" fontAlgn="base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defTabSz="914400" fontAlgn="base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E6D84C-B162-450B-A446-AA4D9B4FB17A}"/>
              </a:ext>
            </a:extLst>
          </p:cNvPr>
          <p:cNvSpPr txBox="1"/>
          <p:nvPr/>
        </p:nvSpPr>
        <p:spPr>
          <a:xfrm>
            <a:off x="6311886" y="1007250"/>
            <a:ext cx="5460114" cy="51697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marR="0" lvl="0" indent="-285750" fontAlgn="auto">
              <a:lnSpc>
                <a:spcPct val="9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37105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>
            <a:extLst>
              <a:ext uri="{FF2B5EF4-FFF2-40B4-BE49-F238E27FC236}">
                <a16:creationId xmlns:a16="http://schemas.microsoft.com/office/drawing/2014/main" id="{CEF5DFFE-906F-759E-0021-2C290889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5" y="123119"/>
            <a:ext cx="11785914" cy="486482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2000" kern="1200" spc="-150" dirty="0">
                <a:latin typeface="Arial" panose="020B0604020202020204" pitchFamily="34" charset="0"/>
                <a:cs typeface="Arial" panose="020B0604020202020204" pitchFamily="34" charset="0"/>
              </a:rPr>
              <a:t>The Health Adjustment Passport </a:t>
            </a:r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kern="1200" spc="-150" dirty="0">
                <a:latin typeface="Arial" panose="020B0604020202020204" pitchFamily="34" charset="0"/>
                <a:cs typeface="Arial" panose="020B0604020202020204" pitchFamily="34" charset="0"/>
              </a:rPr>
              <a:t> supports you  at  the Jobcentre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F2077-B400-4B9C-9625-8D515BBD172B}"/>
              </a:ext>
            </a:extLst>
          </p:cNvPr>
          <p:cNvSpPr txBox="1"/>
          <p:nvPr/>
        </p:nvSpPr>
        <p:spPr>
          <a:xfrm>
            <a:off x="4564748" y="746106"/>
            <a:ext cx="7256960" cy="69095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reduces the need for repeated assessments, where your needs remain the same.</a:t>
            </a: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Provides a clear communication tool to support open conversations. </a:t>
            </a: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Establishes any need for reasonable adjustments.</a:t>
            </a: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adjustments to be put in place quicker. 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Assists in job matching by enabling work coaches to select suitable vacancies.</a:t>
            </a: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for self-employment, apprenticeships, work experience or a supported internship.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24E7D-84C6-401E-99D2-3AAC6EBDA765}"/>
              </a:ext>
            </a:extLst>
          </p:cNvPr>
          <p:cNvSpPr txBox="1"/>
          <p:nvPr/>
        </p:nvSpPr>
        <p:spPr>
          <a:xfrm>
            <a:off x="6299887" y="1308847"/>
            <a:ext cx="5472113" cy="54260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 descr="An image showing a zoomed out view of the Health Adjustment Pssport">
            <a:extLst>
              <a:ext uri="{FF2B5EF4-FFF2-40B4-BE49-F238E27FC236}">
                <a16:creationId xmlns:a16="http://schemas.microsoft.com/office/drawing/2014/main" id="{9271912A-614F-46B3-9C62-3A98EF427871}"/>
              </a:ext>
            </a:extLst>
          </p:cNvPr>
          <p:cNvGrpSpPr/>
          <p:nvPr/>
        </p:nvGrpSpPr>
        <p:grpSpPr>
          <a:xfrm>
            <a:off x="420000" y="1132009"/>
            <a:ext cx="3600285" cy="4751265"/>
            <a:chOff x="1443485" y="1025693"/>
            <a:chExt cx="4543071" cy="507130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001E18D-BE64-494C-9025-6F1C9674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14985">
              <a:off x="2428879" y="1025693"/>
              <a:ext cx="3557677" cy="507130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E9BEF92-2013-4DC2-A11A-566FA58E4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35291">
              <a:off x="1443485" y="1029996"/>
              <a:ext cx="3556762" cy="5033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36711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062" name="Group 2061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074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5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6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7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0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1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2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3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4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5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6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7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8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9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0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1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2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3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4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5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6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7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8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9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0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63" name="Group 2062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064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5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8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9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0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1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2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3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102" name="Group 210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103" name="Rectangle 210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04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7" name="Title 1">
            <a:extLst>
              <a:ext uri="{FF2B5EF4-FFF2-40B4-BE49-F238E27FC236}">
                <a16:creationId xmlns:a16="http://schemas.microsoft.com/office/drawing/2014/main" id="{CEF5DFFE-906F-759E-0021-2C290889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97" y="379441"/>
            <a:ext cx="8922178" cy="7143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spc="-150" dirty="0"/>
              <a:t> The Health Adjustment Passport helps employers to support you</a:t>
            </a:r>
          </a:p>
        </p:txBody>
      </p:sp>
      <p:pic>
        <p:nvPicPr>
          <p:cNvPr id="2050" name="Picture 2" descr="Tips for Hiring and Working Well with People with Disabilities | EOE ...">
            <a:extLst>
              <a:ext uri="{FF2B5EF4-FFF2-40B4-BE49-F238E27FC236}">
                <a16:creationId xmlns:a16="http://schemas.microsoft.com/office/drawing/2014/main" id="{54F5CF7D-0C9F-4943-A52C-C5446E0C2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r="15699"/>
          <a:stretch/>
        </p:blipFill>
        <p:spPr bwMode="auto">
          <a:xfrm>
            <a:off x="432509" y="1455186"/>
            <a:ext cx="4368901" cy="396397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106" name="Group 210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107" name="Rectangle 210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0" name="Rectangle 210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5" name="Rectangle 213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7" name="Rectangle 214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9B51A1E-902D-48AF-9020-955120F399B6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F2077-B400-4B9C-9625-8D515BBD172B}"/>
              </a:ext>
            </a:extLst>
          </p:cNvPr>
          <p:cNvSpPr txBox="1"/>
          <p:nvPr/>
        </p:nvSpPr>
        <p:spPr>
          <a:xfrm>
            <a:off x="4527121" y="123118"/>
            <a:ext cx="7232879" cy="67348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24E7D-84C6-401E-99D2-3AAC6EBDA765}"/>
              </a:ext>
            </a:extLst>
          </p:cNvPr>
          <p:cNvSpPr txBox="1"/>
          <p:nvPr/>
        </p:nvSpPr>
        <p:spPr>
          <a:xfrm>
            <a:off x="6299887" y="1308847"/>
            <a:ext cx="5472113" cy="54260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E6D84C-B162-450B-A446-AA4D9B4FB17A}"/>
              </a:ext>
            </a:extLst>
          </p:cNvPr>
          <p:cNvSpPr txBox="1"/>
          <p:nvPr/>
        </p:nvSpPr>
        <p:spPr>
          <a:xfrm>
            <a:off x="6305886" y="1007250"/>
            <a:ext cx="5460114" cy="51697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marR="0" lvl="0" indent="-285750" fontAlgn="auto">
              <a:lnSpc>
                <a:spcPct val="9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2054" name="TextBox 13">
            <a:extLst>
              <a:ext uri="{FF2B5EF4-FFF2-40B4-BE49-F238E27FC236}">
                <a16:creationId xmlns:a16="http://schemas.microsoft.com/office/drawing/2014/main" id="{58F454FB-7F14-3CA6-CD88-E8915B021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986694"/>
              </p:ext>
            </p:extLst>
          </p:nvPr>
        </p:nvGraphicFramePr>
        <p:xfrm>
          <a:off x="4379482" y="1185730"/>
          <a:ext cx="7522005" cy="5292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7588231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1" y="1452694"/>
            <a:ext cx="2283195" cy="3290400"/>
          </a:xfrm>
          <a:prstGeom prst="round2DiagRect">
            <a:avLst>
              <a:gd name="adj1" fmla="val 5608"/>
              <a:gd name="adj2" fmla="val 3350"/>
            </a:avLst>
          </a:prstGeom>
          <a:solidFill>
            <a:srgbClr val="FFFFFF">
              <a:shade val="85000"/>
            </a:srgbClr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BB8C2-6711-FFB2-D4AD-E351532B07BC}"/>
              </a:ext>
            </a:extLst>
          </p:cNvPr>
          <p:cNvSpPr txBox="1"/>
          <p:nvPr/>
        </p:nvSpPr>
        <p:spPr>
          <a:xfrm>
            <a:off x="2675882" y="112196"/>
            <a:ext cx="913278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Disability discrimination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Equality Act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Equality Act 2010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law protects you from discrimination. It also gives you the right to challenge discrimination.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You're protected by the Equality Act if you have a disability. Mental health is also considered a disability.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Equality Act protects you from discrimination when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Apply for work, when you're in a job, and when you leave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and use services such as hospitals, leisure centres, buses and trains.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covers jobs and services provided by private companies and services provided by government, local councils and charities</a:t>
            </a:r>
          </a:p>
        </p:txBody>
      </p:sp>
    </p:spTree>
    <p:extLst>
      <p:ext uri="{BB962C8B-B14F-4D97-AF65-F5344CB8AC3E}">
        <p14:creationId xmlns:p14="http://schemas.microsoft.com/office/powerpoint/2010/main" val="288042509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>
            <a:extLst>
              <a:ext uri="{FF2B5EF4-FFF2-40B4-BE49-F238E27FC236}">
                <a16:creationId xmlns:a16="http://schemas.microsoft.com/office/drawing/2014/main" id="{CEF5DFFE-906F-759E-0021-2C290889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0" y="106587"/>
            <a:ext cx="6670070" cy="476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spc="-150" dirty="0">
                <a:latin typeface="Arial" panose="020B0604020202020204" pitchFamily="34" charset="0"/>
                <a:cs typeface="Arial" panose="020B0604020202020204" pitchFamily="34" charset="0"/>
              </a:rPr>
              <a:t>Further Support Available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340472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9B51A1E-902D-48AF-9020-955120F399B6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E71485BC-A4FE-49A0-BCAC-BFFFA4D98D49}"/>
              </a:ext>
            </a:extLst>
          </p:cNvPr>
          <p:cNvSpPr txBox="1"/>
          <p:nvPr/>
        </p:nvSpPr>
        <p:spPr>
          <a:xfrm>
            <a:off x="162685" y="610951"/>
            <a:ext cx="7169344" cy="560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ACAS: </a:t>
            </a:r>
            <a:r>
              <a:rPr kumimoji="0" lang="en-GB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Advisory, Conciliation and Arbitration Service.</a:t>
            </a:r>
          </a:p>
          <a:p>
            <a:pPr marR="0" lvl="0" defTabSz="91440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tabLst/>
              <a:defRPr/>
            </a:pPr>
            <a:endParaRPr kumimoji="0" lang="en-GB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defTabSz="91440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kumimoji="0" lang="en-GB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work with millions of employers and employees every year to improve workplace relationships. </a:t>
            </a:r>
          </a:p>
          <a:p>
            <a:pPr marL="0" marR="0" lvl="0" indent="-228600" defTabSz="91440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GB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defTabSz="91440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They are an independent public body that receives funding from the government.</a:t>
            </a:r>
          </a:p>
          <a:p>
            <a:pPr marL="0" marR="0" lvl="0" indent="-228600" defTabSz="91440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defTabSz="914400" fontAlgn="base">
              <a:lnSpc>
                <a:spcPct val="110000"/>
              </a:lnSpc>
              <a:spcAft>
                <a:spcPts val="600"/>
              </a:spcAft>
              <a:buSzPct val="125000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ACAS gives employees and employers free, impartial advice on workplace rights, rules and best practice. They also help to resolve disputes.</a:t>
            </a:r>
          </a:p>
          <a:p>
            <a:pPr marL="57150" defTabSz="914400" fontAlgn="base">
              <a:lnSpc>
                <a:spcPct val="110000"/>
              </a:lnSpc>
              <a:spcAft>
                <a:spcPts val="600"/>
              </a:spcAft>
              <a:buSzPct val="125000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defTabSz="914400" fontAlgn="base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| Making working life better for everyone in Britain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defTabSz="91440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4B6488-9E66-3AF7-2EC6-4DACDC163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76" y="919581"/>
            <a:ext cx="4358492" cy="4232204"/>
          </a:xfrm>
          <a:prstGeom prst="round2DiagRect">
            <a:avLst>
              <a:gd name="adj1" fmla="val 5608"/>
              <a:gd name="adj2" fmla="val 0"/>
            </a:avLst>
          </a:prstGeom>
          <a:solidFill>
            <a:srgbClr val="FFFFFF">
              <a:shade val="85000"/>
            </a:srgbClr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4F2077-B400-4B9C-9625-8D515BBD172B}"/>
              </a:ext>
            </a:extLst>
          </p:cNvPr>
          <p:cNvSpPr txBox="1"/>
          <p:nvPr/>
        </p:nvSpPr>
        <p:spPr>
          <a:xfrm>
            <a:off x="4788816" y="432000"/>
            <a:ext cx="6971184" cy="6425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24E7D-84C6-401E-99D2-3AAC6EBDA765}"/>
              </a:ext>
            </a:extLst>
          </p:cNvPr>
          <p:cNvSpPr txBox="1"/>
          <p:nvPr/>
        </p:nvSpPr>
        <p:spPr>
          <a:xfrm>
            <a:off x="6299887" y="1308847"/>
            <a:ext cx="5472113" cy="54260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E6D84C-B162-450B-A446-AA4D9B4FB17A}"/>
              </a:ext>
            </a:extLst>
          </p:cNvPr>
          <p:cNvSpPr txBox="1"/>
          <p:nvPr/>
        </p:nvSpPr>
        <p:spPr>
          <a:xfrm>
            <a:off x="6305886" y="948866"/>
            <a:ext cx="5460114" cy="52981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marR="0" lvl="0" indent="-285750" fontAlgn="auto">
              <a:lnSpc>
                <a:spcPct val="9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557078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42B393-816E-4AAD-A6F2-9190B12F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194" y="329493"/>
            <a:ext cx="4832471" cy="7797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2000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BE6382A5-198C-87CF-EF63-1067BDC7754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9B51A1E-902D-48AF-9020-955120F399B6}" type="slidenum">
              <a:rPr lang="en-US"/>
              <a:pPr defTabSz="914400"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B112EBA-CAB2-4B71-960B-BBDB59080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r="29034"/>
          <a:stretch/>
        </p:blipFill>
        <p:spPr bwMode="auto">
          <a:xfrm>
            <a:off x="695617" y="412971"/>
            <a:ext cx="5845067" cy="530332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62065E-B856-4228-BCF2-6FD7129A2CB5}"/>
              </a:ext>
            </a:extLst>
          </p:cNvPr>
          <p:cNvSpPr txBox="1"/>
          <p:nvPr/>
        </p:nvSpPr>
        <p:spPr>
          <a:xfrm>
            <a:off x="7154742" y="1109256"/>
            <a:ext cx="3453420" cy="4248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</a:pPr>
            <a:endParaRPr lang="en-US" sz="1300" dirty="0">
              <a:effectLst/>
            </a:endParaRPr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to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can it pay for</a:t>
            </a:r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access it</a:t>
            </a:r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is eligible</a:t>
            </a:r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Health Adjustment Passport</a:t>
            </a:r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Further Support</a:t>
            </a:r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marL="28575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sz="13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26290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talking to another person&#10;&#10;Description automatically generated">
            <a:extLst>
              <a:ext uri="{FF2B5EF4-FFF2-40B4-BE49-F238E27FC236}">
                <a16:creationId xmlns:a16="http://schemas.microsoft.com/office/drawing/2014/main" id="{C7D02E27-CC9F-2798-664C-622985A949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20566" r="34315" b="-1"/>
          <a:stretch/>
        </p:blipFill>
        <p:spPr>
          <a:xfrm>
            <a:off x="350817" y="265982"/>
            <a:ext cx="4276014" cy="632603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 useBgFill="1"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7076" y="119576"/>
            <a:ext cx="6247680" cy="5199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Access  to  Work 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28D1F408-7F78-4874-B794-170F043DA751}"/>
              </a:ext>
            </a:extLst>
          </p:cNvPr>
          <p:cNvSpPr txBox="1"/>
          <p:nvPr/>
        </p:nvSpPr>
        <p:spPr>
          <a:xfrm>
            <a:off x="4705642" y="594639"/>
            <a:ext cx="7371471" cy="58959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" marR="0" lvl="0" defTabSz="914400" fontAlgn="auto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tabLst/>
              <a:defRPr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 government grant that provides tailored support and advice to help overcome individual barriers to work.</a:t>
            </a:r>
          </a:p>
          <a:p>
            <a:pPr marL="5715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defTabSz="914400" fontAlgn="auto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If you have a disability or health condition and are in or about to start work you may be eligible.</a:t>
            </a:r>
          </a:p>
          <a:p>
            <a:pPr marL="57150" marR="0" lvl="0" defTabSz="914400" fontAlgn="auto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tabLst/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defTabSz="914400" fontAlgn="auto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Access to Work provides practical support to people with all types of health conditions &amp; disabilities, including mental health, which does not have to be diagnosed.</a:t>
            </a:r>
          </a:p>
          <a:p>
            <a:pPr marL="57150" marR="0" lvl="0" defTabSz="914400" fontAlgn="auto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tabLst/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defTabSz="914400" fontAlgn="auto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Advisors can advocate on your behalf to make sure things are put in place to enable you to access employment and  function in your role. These are known as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Reasonable Adjustments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28600" defTabSz="914400" fontAlgn="auto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defTabSz="914400" fontAlgn="auto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marR="0" lvl="0" defTabSz="914400" fontAlgn="auto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28600" defTabSz="914400" fontAlgn="auto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fontAlgn="auto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tabLst/>
              <a:defRPr/>
            </a:pPr>
            <a:endParaRPr kumimoji="0" lang="en-US" sz="5000" i="0" u="none" strike="noStrik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indent="-228600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50" name="Rectangle 14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3555876-A6D2-416E-85D3-932E44AFBD5D}"/>
              </a:ext>
            </a:extLst>
          </p:cNvPr>
          <p:cNvSpPr txBox="1"/>
          <p:nvPr/>
        </p:nvSpPr>
        <p:spPr>
          <a:xfrm>
            <a:off x="4454194" y="157076"/>
            <a:ext cx="7561593" cy="93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could Access to Work pay for?</a:t>
            </a:r>
          </a:p>
        </p:txBody>
      </p:sp>
      <p:pic>
        <p:nvPicPr>
          <p:cNvPr id="4" name="Picture 3" descr="A person in a wheelchair writing on a computer&#10;&#10;Description automatically generated">
            <a:extLst>
              <a:ext uri="{FF2B5EF4-FFF2-40B4-BE49-F238E27FC236}">
                <a16:creationId xmlns:a16="http://schemas.microsoft.com/office/drawing/2014/main" id="{45CBC1B4-BC8B-D560-3D02-1999F80A50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16" r="36759"/>
          <a:stretch/>
        </p:blipFill>
        <p:spPr>
          <a:xfrm>
            <a:off x="693737" y="489984"/>
            <a:ext cx="3861912" cy="571340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4663354-6632-4EC0-BADB-FDB10093F75F}"/>
              </a:ext>
            </a:extLst>
          </p:cNvPr>
          <p:cNvSpPr txBox="1"/>
          <p:nvPr/>
        </p:nvSpPr>
        <p:spPr>
          <a:xfrm>
            <a:off x="4873150" y="998547"/>
            <a:ext cx="6837838" cy="5332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marR="0" lvl="0" defTabSz="914400" fontAlgn="auto">
              <a:lnSpc>
                <a:spcPct val="110000"/>
              </a:lnSpc>
              <a:spcBef>
                <a:spcPts val="1000"/>
              </a:spcBef>
              <a:buClr>
                <a:srgbClr val="E5B15E"/>
              </a:buClr>
              <a:buSzPct val="125000"/>
              <a:tabLst/>
              <a:defRPr/>
            </a:pPr>
            <a:r>
              <a:rPr kumimoji="0" lang="en-US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Examples of Reasonable Adjustments:</a:t>
            </a:r>
          </a:p>
          <a:p>
            <a:pPr marL="57150" marR="0" lvl="0" defTabSz="914400" fontAlgn="auto">
              <a:lnSpc>
                <a:spcPct val="110000"/>
              </a:lnSpc>
              <a:spcBef>
                <a:spcPts val="1000"/>
              </a:spcBef>
              <a:buClr>
                <a:srgbClr val="E5B15E"/>
              </a:buClr>
              <a:buSzPct val="125000"/>
              <a:tabLst/>
              <a:defRPr/>
            </a:pPr>
            <a:endParaRPr kumimoji="0" lang="en-US" b="1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rgbClr val="E5B15E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Special equipment or adaptations.</a:t>
            </a:r>
          </a:p>
          <a:p>
            <a:pPr marL="285750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rgbClr val="E5B15E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support worker in the workplace.</a:t>
            </a:r>
          </a:p>
          <a:p>
            <a:pPr marL="285750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rgbClr val="E5B15E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Communication support at a job interview or workplace.</a:t>
            </a:r>
          </a:p>
          <a:p>
            <a:pPr marL="285750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rgbClr val="E5B15E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Travel support to work. </a:t>
            </a:r>
          </a:p>
          <a:p>
            <a:pPr marL="285750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rgbClr val="E5B15E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Mental Health Support Services for people who are experiencing difficulties with their wellbeing at work.</a:t>
            </a:r>
          </a:p>
          <a:p>
            <a:pPr marL="285750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rgbClr val="E5B15E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rgbClr val="E5B15E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0276321" y="5883274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9B51A1E-902D-48AF-9020-955120F399B6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FE1BA3-D5C5-4AD9-8750-C1A692965FEF}"/>
              </a:ext>
            </a:extLst>
          </p:cNvPr>
          <p:cNvSpPr txBox="1"/>
          <p:nvPr/>
        </p:nvSpPr>
        <p:spPr>
          <a:xfrm>
            <a:off x="6538259" y="166743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8" y="2321455"/>
            <a:ext cx="3347185" cy="1637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78" y="3941123"/>
            <a:ext cx="3780941" cy="17636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4875549" y="4212972"/>
            <a:ext cx="5259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56707"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cases, it could pay towards taxi fares. This could be for interviews or job trials, if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unable</a:t>
            </a:r>
            <a:r>
              <a:rPr lang="en-GB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use public transport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3AE23-A83E-488B-EF2F-5844B2E4D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78" y="459358"/>
            <a:ext cx="3149213" cy="1497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632B93-27C2-7653-43BB-3C8456A2C7E2}"/>
              </a:ext>
            </a:extLst>
          </p:cNvPr>
          <p:cNvSpPr txBox="1"/>
          <p:nvPr/>
        </p:nvSpPr>
        <p:spPr>
          <a:xfrm>
            <a:off x="4931028" y="459358"/>
            <a:ext cx="591336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6707">
              <a:spcAft>
                <a:spcPts val="564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to Work </a:t>
            </a:r>
            <a:r>
              <a:rPr lang="en-GB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help with financial contributions towards making changes or adaptions to workplace equipment.</a:t>
            </a:r>
          </a:p>
          <a:p>
            <a:pPr defTabSz="356707">
              <a:spcAft>
                <a:spcPts val="564"/>
              </a:spcAft>
            </a:pPr>
            <a:endParaRPr lang="en-GB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6707">
              <a:spcAft>
                <a:spcPts val="564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could include:</a:t>
            </a:r>
          </a:p>
          <a:p>
            <a:pPr defTabSz="356707">
              <a:spcAft>
                <a:spcPts val="564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56707"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Adjusting a desk, computer, chair or transferring    equipment to another post or job role.</a:t>
            </a:r>
          </a:p>
          <a:p>
            <a:pPr defTabSz="356707">
              <a:spcAft>
                <a:spcPts val="564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56707">
              <a:spcAft>
                <a:spcPts val="564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56707">
              <a:spcAft>
                <a:spcPts val="564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12CE45-0602-C746-EFE2-97E007DDD725}"/>
              </a:ext>
            </a:extLst>
          </p:cNvPr>
          <p:cNvSpPr/>
          <p:nvPr/>
        </p:nvSpPr>
        <p:spPr>
          <a:xfrm>
            <a:off x="4931028" y="3298572"/>
            <a:ext cx="5381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56707"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towards making accessibility changes 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vehicle needed for transportation to work.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773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09" y="420737"/>
            <a:ext cx="3899583" cy="2550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10" y="3478086"/>
            <a:ext cx="4022999" cy="2420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729075" y="656348"/>
            <a:ext cx="6529916" cy="5026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40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40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Access to work could also provide interpreter services.</a:t>
            </a:r>
          </a:p>
          <a:p>
            <a:pPr marR="4000" algn="just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This includes:</a:t>
            </a:r>
          </a:p>
          <a:p>
            <a:pPr marR="40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British Sign Language</a:t>
            </a:r>
          </a:p>
          <a:p>
            <a:pPr marR="40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Lip speakers or note takers.</a:t>
            </a:r>
          </a:p>
          <a:p>
            <a:pPr marR="40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0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It can also provide an Advisor to help you sustain your job.</a:t>
            </a:r>
          </a:p>
          <a:p>
            <a:pPr marR="40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44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This could be advice or support with advocating, onsite counselling, mentoring or job coaching if required.</a:t>
            </a:r>
          </a:p>
          <a:p>
            <a:pPr marL="285750" marR="44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44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44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285750" marR="44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sz="700" dirty="0"/>
          </a:p>
          <a:p>
            <a:pPr marR="44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00118292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AA5890-5965-5228-423D-BF3B9EF9011C}"/>
              </a:ext>
            </a:extLst>
          </p:cNvPr>
          <p:cNvSpPr txBox="1"/>
          <p:nvPr/>
        </p:nvSpPr>
        <p:spPr>
          <a:xfrm>
            <a:off x="1834410" y="335337"/>
            <a:ext cx="11378390" cy="66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000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apply</a:t>
            </a:r>
            <a:endParaRPr kumimoji="0" lang="en-US" sz="2000" u="none" strike="noStrike" cap="all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10" y="667725"/>
            <a:ext cx="4096589" cy="2222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934" y="1089674"/>
            <a:ext cx="568274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87" defTabSz="295717">
              <a:spcAft>
                <a:spcPts val="588"/>
              </a:spcAft>
            </a:pPr>
            <a:r>
              <a:rPr lang="en-GB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can apply for </a:t>
            </a:r>
            <a:r>
              <a:rPr lang="en-GB" i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to Work </a:t>
            </a:r>
            <a:r>
              <a:rPr lang="en-GB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directly online.</a:t>
            </a:r>
          </a:p>
          <a:p>
            <a:pPr marR="2587" defTabSz="295717">
              <a:spcAft>
                <a:spcPts val="588"/>
              </a:spcAft>
            </a:pPr>
            <a:endParaRPr lang="en-GB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78" y="3524002"/>
            <a:ext cx="4296971" cy="2222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334934" y="1779091"/>
            <a:ext cx="608104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5717">
              <a:spcAft>
                <a:spcPts val="588"/>
              </a:spcAft>
            </a:pPr>
            <a:r>
              <a:rPr lang="en-GB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can request direct assistance from an Access to Work advisor, if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GB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need help to complete the online form</a:t>
            </a:r>
            <a:r>
              <a:rPr lang="en-GB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defTabSz="295717">
              <a:spcAft>
                <a:spcPts val="588"/>
              </a:spcAft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587" defTabSz="295717">
              <a:spcAft>
                <a:spcPts val="588"/>
              </a:spcAft>
            </a:pPr>
            <a:r>
              <a:rPr lang="en-GB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web page provides further</a:t>
            </a:r>
          </a:p>
          <a:p>
            <a:pPr marR="2587" defTabSz="295717">
              <a:spcAft>
                <a:spcPts val="588"/>
              </a:spcAft>
            </a:pPr>
            <a:r>
              <a:rPr lang="en-GB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on requirements</a:t>
            </a:r>
          </a:p>
          <a:p>
            <a:pPr marR="2587" defTabSz="295717">
              <a:spcAft>
                <a:spcPts val="588"/>
              </a:spcAft>
            </a:pPr>
            <a:r>
              <a:rPr lang="en-GB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how to apply.</a:t>
            </a:r>
          </a:p>
          <a:p>
            <a:pPr defTabSz="295717">
              <a:spcAft>
                <a:spcPts val="588"/>
              </a:spcAft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95717">
              <a:spcAft>
                <a:spcPts val="588"/>
              </a:spcAft>
            </a:pPr>
            <a:r>
              <a:rPr lang="en-GB" u="sng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www.gov.uk/access-to-work/apply</a:t>
            </a:r>
            <a:r>
              <a:rPr lang="en-GB" u="sng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defTabSz="295717">
              <a:spcAft>
                <a:spcPts val="588"/>
              </a:spcAft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2061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14" y="371563"/>
            <a:ext cx="3098864" cy="2366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ED6A86-7DEF-5A54-DF33-4ECB3A723CC4}"/>
              </a:ext>
            </a:extLst>
          </p:cNvPr>
          <p:cNvSpPr txBox="1"/>
          <p:nvPr/>
        </p:nvSpPr>
        <p:spPr>
          <a:xfrm>
            <a:off x="3421988" y="162685"/>
            <a:ext cx="8240819" cy="5912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marR="0" lvl="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tabLst/>
              <a:defRPr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 can apply for Access to Work?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need to h</a:t>
            </a: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ave a disability or health condition that affects you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ability to work.</a:t>
            </a:r>
          </a:p>
          <a:p>
            <a:pPr marL="542925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pay work-related costs e.g., specialist equipment or additional travel costs.</a:t>
            </a:r>
          </a:p>
          <a:p>
            <a:pPr marL="542925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 returning to work, in work or about to start </a:t>
            </a:r>
            <a:r>
              <a:rPr kumimoji="0" lang="en-US" i="0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paid work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2925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i="0" u="none" strike="noStrike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marR="0" lvl="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tabLst/>
              <a:defRPr/>
            </a:pP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Type eligibility:</a:t>
            </a:r>
          </a:p>
          <a:p>
            <a:pPr marR="0" lvl="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tabLst/>
              <a:defRPr/>
            </a:pP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One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the following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apply:</a:t>
            </a:r>
          </a:p>
          <a:p>
            <a:pPr marL="542925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Have a </a:t>
            </a: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paid job</a:t>
            </a:r>
          </a:p>
          <a:p>
            <a:pPr marL="542925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self-employed</a:t>
            </a:r>
          </a:p>
          <a:p>
            <a:pPr marL="542925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Have a confirmed </a:t>
            </a: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job interview</a:t>
            </a:r>
          </a:p>
          <a:p>
            <a:pPr marL="542925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About to </a:t>
            </a: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job or </a:t>
            </a: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trial</a:t>
            </a:r>
          </a:p>
          <a:p>
            <a:pPr marL="542925" marR="0" lvl="0" indent="-228600" defTabSz="914400" fontAlgn="auto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Starting work experience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952A5-7060-11D9-4591-9070417A8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14" y="3277046"/>
            <a:ext cx="3168474" cy="2506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386860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>
            <a:extLst>
              <a:ext uri="{FF2B5EF4-FFF2-40B4-BE49-F238E27FC236}">
                <a16:creationId xmlns:a16="http://schemas.microsoft.com/office/drawing/2014/main" id="{CEF5DFFE-906F-759E-0021-2C290889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488859" cy="432000"/>
          </a:xfrm>
        </p:spPr>
        <p:txBody>
          <a:bodyPr>
            <a:normAutofit/>
          </a:bodyPr>
          <a:lstStyle/>
          <a:p>
            <a:pPr algn="ctr"/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Access to Work </a:t>
            </a:r>
            <a:r>
              <a:rPr lang="en-GB" sz="2000" spc="0" dirty="0">
                <a:latin typeface="Arial"/>
                <a:ea typeface="+mn-ea"/>
                <a:cs typeface="Arial"/>
              </a:rPr>
              <a:t>– Eligibility Continued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8" name="Content Placeholder 7" descr="A person with a mustache working on a machine&#10;&#10;Description automatically generated">
            <a:extLst>
              <a:ext uri="{FF2B5EF4-FFF2-40B4-BE49-F238E27FC236}">
                <a16:creationId xmlns:a16="http://schemas.microsoft.com/office/drawing/2014/main" id="{0083A78B-F878-7CC8-682E-05D23A61EF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1714" y="1355030"/>
            <a:ext cx="4589857" cy="4452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38" name="Footer Placeholder 2">
            <a:extLst>
              <a:ext uri="{FF2B5EF4-FFF2-40B4-BE49-F238E27FC236}">
                <a16:creationId xmlns:a16="http://schemas.microsoft.com/office/drawing/2014/main" id="{F067ABE6-D983-A3D7-BE33-8670006F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A31E9-4CFC-B9F7-E676-C37367A711FF}"/>
              </a:ext>
            </a:extLst>
          </p:cNvPr>
          <p:cNvSpPr txBox="1"/>
          <p:nvPr/>
        </p:nvSpPr>
        <p:spPr>
          <a:xfrm>
            <a:off x="5677134" y="1211720"/>
            <a:ext cx="6080918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Exceptions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might not get Access to Work support if you get any of the following benefits: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Incapacity Benefit.</a:t>
            </a:r>
          </a:p>
          <a:p>
            <a:pPr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Employment and Support Allowance (ESA).</a:t>
            </a:r>
          </a:p>
          <a:p>
            <a:pPr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Severe Disablement Allowance.</a:t>
            </a:r>
          </a:p>
          <a:p>
            <a:pPr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Income Support.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9465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1CC1BD42A45B41A5B5967B591196DB" ma:contentTypeVersion="16" ma:contentTypeDescription="Create a new document." ma:contentTypeScope="" ma:versionID="b68854e4ff2d0019ed1c8ddd60cc072c">
  <xsd:schema xmlns:xsd="http://www.w3.org/2001/XMLSchema" xmlns:xs="http://www.w3.org/2001/XMLSchema" xmlns:p="http://schemas.microsoft.com/office/2006/metadata/properties" xmlns:ns2="ea81b3dc-3d72-4046-865a-3d19db8bad6d" xmlns:ns3="1a3d56c5-2c4b-4639-8090-01720d69c7a8" targetNamespace="http://schemas.microsoft.com/office/2006/metadata/properties" ma:root="true" ma:fieldsID="989e35e3cc22f185c0064996a6a47056" ns2:_="" ns3:_="">
    <xsd:import namespace="ea81b3dc-3d72-4046-865a-3d19db8bad6d"/>
    <xsd:import namespace="1a3d56c5-2c4b-4639-8090-01720d69c7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Ima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1b3dc-3d72-4046-865a-3d19db8bad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5c5b7b9-d7b5-4877-9e00-7202219598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Image" ma:index="21" nillable="true" ma:displayName="Image" ma:format="Thumbnail" ma:internalName="Imag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d56c5-2c4b-4639-8090-01720d69c7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73277a4-1b49-4203-8b45-07b404aaef6e}" ma:internalName="TaxCatchAll" ma:showField="CatchAllData" ma:web="1a3d56c5-2c4b-4639-8090-01720d69c7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3d56c5-2c4b-4639-8090-01720d69c7a8" xsi:nil="true"/>
    <Image xmlns="ea81b3dc-3d72-4046-865a-3d19db8bad6d" xsi:nil="true"/>
    <lcf76f155ced4ddcb4097134ff3c332f xmlns="ea81b3dc-3d72-4046-865a-3d19db8bad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EF66C2-D4A1-4DCA-ADCF-30035FAE5D30}"/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96f1f6e9-1057-4117-ac28-80cdfe86f8c3}" enabled="0" method="" siteId="{96f1f6e9-1057-4117-ac28-80cdfe86f8c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954</Words>
  <Application>Microsoft Office PowerPoint</Application>
  <PresentationFormat>Widescreen</PresentationFormat>
  <Paragraphs>170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Wingdings</vt:lpstr>
      <vt:lpstr>Circuit</vt:lpstr>
      <vt:lpstr>PowerPoint Presentation</vt:lpstr>
      <vt:lpstr>Objectives</vt:lpstr>
      <vt:lpstr>Access  to  Work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 to Work – Eligibility Continued</vt:lpstr>
      <vt:lpstr>What is the Access to Work Health Adjustment Passport?</vt:lpstr>
      <vt:lpstr>The Health Adjustment Passport  -  supports you  at  the Jobcentre</vt:lpstr>
      <vt:lpstr> The Health Adjustment Passport helps employers to support you</vt:lpstr>
      <vt:lpstr>PowerPoint Presentation</vt:lpstr>
      <vt:lpstr>Further Support Available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Isa</dc:creator>
  <cp:lastModifiedBy>Sue Howarth</cp:lastModifiedBy>
  <cp:revision>12</cp:revision>
  <dcterms:created xsi:type="dcterms:W3CDTF">2023-01-23T22:11:21Z</dcterms:created>
  <dcterms:modified xsi:type="dcterms:W3CDTF">2024-08-14T14:15:10Z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0x010100601CC1BD42A45B41A5B5967B591196DB</vt:lpwstr>
  </property>
</Properties>
</file>