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4" r:id="rId2"/>
    <p:sldId id="263" r:id="rId3"/>
    <p:sldId id="2576" r:id="rId4"/>
    <p:sldId id="2591" r:id="rId5"/>
    <p:sldId id="2582" r:id="rId6"/>
    <p:sldId id="285" r:id="rId7"/>
    <p:sldId id="2592" r:id="rId8"/>
    <p:sldId id="2583" r:id="rId9"/>
    <p:sldId id="2593" r:id="rId10"/>
    <p:sldId id="2588" r:id="rId11"/>
    <p:sldId id="2589" r:id="rId12"/>
    <p:sldId id="2594" r:id="rId13"/>
    <p:sldId id="264" r:id="rId14"/>
    <p:sldId id="1018" r:id="rId15"/>
    <p:sldId id="909" r:id="rId16"/>
    <p:sldId id="806" r:id="rId17"/>
    <p:sldId id="2579" r:id="rId18"/>
    <p:sldId id="2585" r:id="rId19"/>
    <p:sldId id="2598" r:id="rId20"/>
    <p:sldId id="2590" r:id="rId21"/>
    <p:sldId id="2597" r:id="rId22"/>
    <p:sldId id="2595" r:id="rId23"/>
    <p:sldId id="2586" r:id="rId24"/>
    <p:sldId id="2596" r:id="rId25"/>
    <p:sldId id="2587" r:id="rId26"/>
    <p:sldId id="913" r:id="rId27"/>
    <p:sldId id="2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B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D7AD1F-71D9-4109-B6D9-0ABC83038834}" v="50" dt="2024-09-09T13:27:13.5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2518" autoAdjust="0"/>
  </p:normalViewPr>
  <p:slideViewPr>
    <p:cSldViewPr snapToGrid="0">
      <p:cViewPr varScale="1">
        <p:scale>
          <a:sx n="82" d="100"/>
          <a:sy n="82" d="100"/>
        </p:scale>
        <p:origin x="15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e Haworth (SCIE)" userId="56745de8-44a0-4559-8eea-ab86f2abf5f9" providerId="ADAL" clId="{FAD7AD1F-71D9-4109-B6D9-0ABC83038834}"/>
    <pc:docChg chg="undo custSel addSld delSld modSld sldOrd">
      <pc:chgData name="Ellie Haworth (SCIE)" userId="56745de8-44a0-4559-8eea-ab86f2abf5f9" providerId="ADAL" clId="{FAD7AD1F-71D9-4109-B6D9-0ABC83038834}" dt="2024-09-09T14:34:58.091" v="1854"/>
      <pc:docMkLst>
        <pc:docMk/>
      </pc:docMkLst>
      <pc:sldChg chg="addSp delSp modSp mod modClrScheme chgLayout">
        <pc:chgData name="Ellie Haworth (SCIE)" userId="56745de8-44a0-4559-8eea-ab86f2abf5f9" providerId="ADAL" clId="{FAD7AD1F-71D9-4109-B6D9-0ABC83038834}" dt="2024-09-09T10:47:46.098" v="6" actId="478"/>
        <pc:sldMkLst>
          <pc:docMk/>
          <pc:sldMk cId="1651660185" sldId="263"/>
        </pc:sldMkLst>
        <pc:spChg chg="mod ord">
          <ac:chgData name="Ellie Haworth (SCIE)" userId="56745de8-44a0-4559-8eea-ab86f2abf5f9" providerId="ADAL" clId="{FAD7AD1F-71D9-4109-B6D9-0ABC83038834}" dt="2024-09-09T10:47:37.170" v="5" actId="700"/>
          <ac:spMkLst>
            <pc:docMk/>
            <pc:sldMk cId="1651660185" sldId="263"/>
            <ac:spMk id="2" creationId="{1BA5AE45-374F-91F6-C45B-EE8C49B037A8}"/>
          </ac:spMkLst>
        </pc:spChg>
        <pc:spChg chg="add del mod ord">
          <ac:chgData name="Ellie Haworth (SCIE)" userId="56745de8-44a0-4559-8eea-ab86f2abf5f9" providerId="ADAL" clId="{FAD7AD1F-71D9-4109-B6D9-0ABC83038834}" dt="2024-09-09T10:47:46.098" v="6" actId="478"/>
          <ac:spMkLst>
            <pc:docMk/>
            <pc:sldMk cId="1651660185" sldId="263"/>
            <ac:spMk id="3" creationId="{6D2D75C1-4C45-2C8A-3483-ED721982FA37}"/>
          </ac:spMkLst>
        </pc:spChg>
      </pc:sldChg>
      <pc:sldChg chg="ord">
        <pc:chgData name="Ellie Haworth (SCIE)" userId="56745de8-44a0-4559-8eea-ab86f2abf5f9" providerId="ADAL" clId="{FAD7AD1F-71D9-4109-B6D9-0ABC83038834}" dt="2024-09-09T11:13:31.593" v="352"/>
        <pc:sldMkLst>
          <pc:docMk/>
          <pc:sldMk cId="1711977376" sldId="264"/>
        </pc:sldMkLst>
      </pc:sldChg>
      <pc:sldChg chg="addSp delSp modSp mod">
        <pc:chgData name="Ellie Haworth (SCIE)" userId="56745de8-44a0-4559-8eea-ab86f2abf5f9" providerId="ADAL" clId="{FAD7AD1F-71D9-4109-B6D9-0ABC83038834}" dt="2024-09-09T11:12:37.932" v="322" actId="22"/>
        <pc:sldMkLst>
          <pc:docMk/>
          <pc:sldMk cId="2845470804" sldId="285"/>
        </pc:sldMkLst>
        <pc:spChg chg="mod">
          <ac:chgData name="Ellie Haworth (SCIE)" userId="56745de8-44a0-4559-8eea-ab86f2abf5f9" providerId="ADAL" clId="{FAD7AD1F-71D9-4109-B6D9-0ABC83038834}" dt="2024-09-09T10:51:31.362" v="93" actId="1076"/>
          <ac:spMkLst>
            <pc:docMk/>
            <pc:sldMk cId="2845470804" sldId="285"/>
            <ac:spMk id="2" creationId="{395A4CF7-C33E-0AA6-067E-D33B61D22D9D}"/>
          </ac:spMkLst>
        </pc:spChg>
        <pc:spChg chg="mod">
          <ac:chgData name="Ellie Haworth (SCIE)" userId="56745de8-44a0-4559-8eea-ab86f2abf5f9" providerId="ADAL" clId="{FAD7AD1F-71D9-4109-B6D9-0ABC83038834}" dt="2024-09-09T11:08:14.193" v="320" actId="20577"/>
          <ac:spMkLst>
            <pc:docMk/>
            <pc:sldMk cId="2845470804" sldId="285"/>
            <ac:spMk id="3" creationId="{6555DB14-3CE5-2B23-46FB-672AB115F9D8}"/>
          </ac:spMkLst>
        </pc:spChg>
        <pc:spChg chg="add del mod">
          <ac:chgData name="Ellie Haworth (SCIE)" userId="56745de8-44a0-4559-8eea-ab86f2abf5f9" providerId="ADAL" clId="{FAD7AD1F-71D9-4109-B6D9-0ABC83038834}" dt="2024-09-09T10:52:58.588" v="103" actId="478"/>
          <ac:spMkLst>
            <pc:docMk/>
            <pc:sldMk cId="2845470804" sldId="285"/>
            <ac:spMk id="5" creationId="{CCAC1C45-ADBA-0052-023C-E785A8D1D417}"/>
          </ac:spMkLst>
        </pc:spChg>
        <pc:spChg chg="add del">
          <ac:chgData name="Ellie Haworth (SCIE)" userId="56745de8-44a0-4559-8eea-ab86f2abf5f9" providerId="ADAL" clId="{FAD7AD1F-71D9-4109-B6D9-0ABC83038834}" dt="2024-09-09T11:12:37.932" v="322" actId="22"/>
          <ac:spMkLst>
            <pc:docMk/>
            <pc:sldMk cId="2845470804" sldId="285"/>
            <ac:spMk id="7" creationId="{C5C70972-C3CF-7864-877C-1E4F358C6F10}"/>
          </ac:spMkLst>
        </pc:spChg>
      </pc:sldChg>
      <pc:sldChg chg="add">
        <pc:chgData name="Ellie Haworth (SCIE)" userId="56745de8-44a0-4559-8eea-ab86f2abf5f9" providerId="ADAL" clId="{FAD7AD1F-71D9-4109-B6D9-0ABC83038834}" dt="2024-09-09T11:32:19.989" v="1657"/>
        <pc:sldMkLst>
          <pc:docMk/>
          <pc:sldMk cId="2758993709" sldId="289"/>
        </pc:sldMkLst>
      </pc:sldChg>
      <pc:sldChg chg="addSp delSp modSp mod modClrScheme chgLayout">
        <pc:chgData name="Ellie Haworth (SCIE)" userId="56745de8-44a0-4559-8eea-ab86f2abf5f9" providerId="ADAL" clId="{FAD7AD1F-71D9-4109-B6D9-0ABC83038834}" dt="2024-09-09T13:23:12.046" v="1697" actId="1076"/>
        <pc:sldMkLst>
          <pc:docMk/>
          <pc:sldMk cId="2645260860" sldId="806"/>
        </pc:sldMkLst>
        <pc:spChg chg="mod ord">
          <ac:chgData name="Ellie Haworth (SCIE)" userId="56745de8-44a0-4559-8eea-ab86f2abf5f9" providerId="ADAL" clId="{FAD7AD1F-71D9-4109-B6D9-0ABC83038834}" dt="2024-09-09T13:23:12.046" v="1697" actId="1076"/>
          <ac:spMkLst>
            <pc:docMk/>
            <pc:sldMk cId="2645260860" sldId="806"/>
            <ac:spMk id="2" creationId="{00000000-0000-0000-0000-000000000000}"/>
          </ac:spMkLst>
        </pc:spChg>
        <pc:spChg chg="add del mod ord">
          <ac:chgData name="Ellie Haworth (SCIE)" userId="56745de8-44a0-4559-8eea-ab86f2abf5f9" providerId="ADAL" clId="{FAD7AD1F-71D9-4109-B6D9-0ABC83038834}" dt="2024-09-09T13:23:06.885" v="1696" actId="478"/>
          <ac:spMkLst>
            <pc:docMk/>
            <pc:sldMk cId="2645260860" sldId="806"/>
            <ac:spMk id="3" creationId="{94541ABD-AD59-FA3D-01D7-7CFB7B233CA2}"/>
          </ac:spMkLst>
        </pc:spChg>
      </pc:sldChg>
      <pc:sldChg chg="addSp delSp modSp mod modClrScheme chgLayout">
        <pc:chgData name="Ellie Haworth (SCIE)" userId="56745de8-44a0-4559-8eea-ab86f2abf5f9" providerId="ADAL" clId="{FAD7AD1F-71D9-4109-B6D9-0ABC83038834}" dt="2024-09-09T11:24:57.991" v="951" actId="478"/>
        <pc:sldMkLst>
          <pc:docMk/>
          <pc:sldMk cId="3747393876" sldId="909"/>
        </pc:sldMkLst>
        <pc:spChg chg="mod ord">
          <ac:chgData name="Ellie Haworth (SCIE)" userId="56745de8-44a0-4559-8eea-ab86f2abf5f9" providerId="ADAL" clId="{FAD7AD1F-71D9-4109-B6D9-0ABC83038834}" dt="2024-09-09T11:13:56.122" v="358" actId="27636"/>
          <ac:spMkLst>
            <pc:docMk/>
            <pc:sldMk cId="3747393876" sldId="909"/>
            <ac:spMk id="2" creationId="{F59A7526-68D4-0850-F158-908065FF5272}"/>
          </ac:spMkLst>
        </pc:spChg>
        <pc:spChg chg="add del mod ord">
          <ac:chgData name="Ellie Haworth (SCIE)" userId="56745de8-44a0-4559-8eea-ab86f2abf5f9" providerId="ADAL" clId="{FAD7AD1F-71D9-4109-B6D9-0ABC83038834}" dt="2024-09-09T11:24:57.991" v="951" actId="478"/>
          <ac:spMkLst>
            <pc:docMk/>
            <pc:sldMk cId="3747393876" sldId="909"/>
            <ac:spMk id="3" creationId="{D1BBE9EE-CF7A-9DFE-B2DC-F55C591ABE8A}"/>
          </ac:spMkLst>
        </pc:spChg>
      </pc:sldChg>
      <pc:sldChg chg="addSp delSp modSp mod modClrScheme chgLayout">
        <pc:chgData name="Ellie Haworth (SCIE)" userId="56745de8-44a0-4559-8eea-ab86f2abf5f9" providerId="ADAL" clId="{FAD7AD1F-71D9-4109-B6D9-0ABC83038834}" dt="2024-09-09T11:15:23.877" v="370" actId="1076"/>
        <pc:sldMkLst>
          <pc:docMk/>
          <pc:sldMk cId="3855824605" sldId="913"/>
        </pc:sldMkLst>
        <pc:spChg chg="add del mod ord">
          <ac:chgData name="Ellie Haworth (SCIE)" userId="56745de8-44a0-4559-8eea-ab86f2abf5f9" providerId="ADAL" clId="{FAD7AD1F-71D9-4109-B6D9-0ABC83038834}" dt="2024-09-09T11:15:17.158" v="369" actId="478"/>
          <ac:spMkLst>
            <pc:docMk/>
            <pc:sldMk cId="3855824605" sldId="913"/>
            <ac:spMk id="2" creationId="{9709BD75-E8B6-C6D9-CED9-04272AAF8182}"/>
          </ac:spMkLst>
        </pc:spChg>
        <pc:spChg chg="mod ord">
          <ac:chgData name="Ellie Haworth (SCIE)" userId="56745de8-44a0-4559-8eea-ab86f2abf5f9" providerId="ADAL" clId="{FAD7AD1F-71D9-4109-B6D9-0ABC83038834}" dt="2024-09-09T11:15:23.877" v="370" actId="1076"/>
          <ac:spMkLst>
            <pc:docMk/>
            <pc:sldMk cId="3855824605" sldId="913"/>
            <ac:spMk id="4" creationId="{D6086769-AD7D-9BA9-0B77-EA6D5C7AC93B}"/>
          </ac:spMkLst>
        </pc:spChg>
      </pc:sldChg>
      <pc:sldChg chg="addSp delSp modSp mod modClrScheme chgLayout">
        <pc:chgData name="Ellie Haworth (SCIE)" userId="56745de8-44a0-4559-8eea-ab86f2abf5f9" providerId="ADAL" clId="{FAD7AD1F-71D9-4109-B6D9-0ABC83038834}" dt="2024-09-09T11:14:10.653" v="361" actId="1076"/>
        <pc:sldMkLst>
          <pc:docMk/>
          <pc:sldMk cId="1963111317" sldId="1018"/>
        </pc:sldMkLst>
        <pc:spChg chg="mod ord">
          <ac:chgData name="Ellie Haworth (SCIE)" userId="56745de8-44a0-4559-8eea-ab86f2abf5f9" providerId="ADAL" clId="{FAD7AD1F-71D9-4109-B6D9-0ABC83038834}" dt="2024-09-09T11:14:10.653" v="361" actId="1076"/>
          <ac:spMkLst>
            <pc:docMk/>
            <pc:sldMk cId="1963111317" sldId="1018"/>
            <ac:spMk id="2" creationId="{00000000-0000-0000-0000-000000000000}"/>
          </ac:spMkLst>
        </pc:spChg>
        <pc:spChg chg="add del mod ord">
          <ac:chgData name="Ellie Haworth (SCIE)" userId="56745de8-44a0-4559-8eea-ab86f2abf5f9" providerId="ADAL" clId="{FAD7AD1F-71D9-4109-B6D9-0ABC83038834}" dt="2024-09-09T11:14:06.584" v="360" actId="478"/>
          <ac:spMkLst>
            <pc:docMk/>
            <pc:sldMk cId="1963111317" sldId="1018"/>
            <ac:spMk id="3" creationId="{85241064-14AF-3805-873D-CD2EE2850CA1}"/>
          </ac:spMkLst>
        </pc:spChg>
      </pc:sldChg>
      <pc:sldChg chg="addSp modSp mod modClrScheme chgLayout">
        <pc:chgData name="Ellie Haworth (SCIE)" userId="56745de8-44a0-4559-8eea-ab86f2abf5f9" providerId="ADAL" clId="{FAD7AD1F-71D9-4109-B6D9-0ABC83038834}" dt="2024-09-09T10:47:31.872" v="4" actId="700"/>
        <pc:sldMkLst>
          <pc:docMk/>
          <pc:sldMk cId="2962532249" sldId="2576"/>
        </pc:sldMkLst>
        <pc:spChg chg="mod ord">
          <ac:chgData name="Ellie Haworth (SCIE)" userId="56745de8-44a0-4559-8eea-ab86f2abf5f9" providerId="ADAL" clId="{FAD7AD1F-71D9-4109-B6D9-0ABC83038834}" dt="2024-09-09T10:47:31.872" v="4" actId="700"/>
          <ac:spMkLst>
            <pc:docMk/>
            <pc:sldMk cId="2962532249" sldId="2576"/>
            <ac:spMk id="2" creationId="{E0B57D5C-9497-447B-896D-4437CDE0224A}"/>
          </ac:spMkLst>
        </pc:spChg>
        <pc:spChg chg="add mod ord">
          <ac:chgData name="Ellie Haworth (SCIE)" userId="56745de8-44a0-4559-8eea-ab86f2abf5f9" providerId="ADAL" clId="{FAD7AD1F-71D9-4109-B6D9-0ABC83038834}" dt="2024-09-09T10:47:31.872" v="4" actId="700"/>
          <ac:spMkLst>
            <pc:docMk/>
            <pc:sldMk cId="2962532249" sldId="2576"/>
            <ac:spMk id="3" creationId="{E6D15A25-7176-1BD6-6DB6-A7F6530B2BD1}"/>
          </ac:spMkLst>
        </pc:spChg>
      </pc:sldChg>
      <pc:sldChg chg="modSp mod modClrScheme chgLayout">
        <pc:chgData name="Ellie Haworth (SCIE)" userId="56745de8-44a0-4559-8eea-ab86f2abf5f9" providerId="ADAL" clId="{FAD7AD1F-71D9-4109-B6D9-0ABC83038834}" dt="2024-09-09T13:23:16.578" v="1698" actId="20577"/>
        <pc:sldMkLst>
          <pc:docMk/>
          <pc:sldMk cId="1268422679" sldId="2579"/>
        </pc:sldMkLst>
        <pc:spChg chg="mod ord">
          <ac:chgData name="Ellie Haworth (SCIE)" userId="56745de8-44a0-4559-8eea-ab86f2abf5f9" providerId="ADAL" clId="{FAD7AD1F-71D9-4109-B6D9-0ABC83038834}" dt="2024-09-09T13:23:16.578" v="1698" actId="20577"/>
          <ac:spMkLst>
            <pc:docMk/>
            <pc:sldMk cId="1268422679" sldId="2579"/>
            <ac:spMk id="2" creationId="{FE3FF993-F484-596E-6376-6028F3D16C65}"/>
          </ac:spMkLst>
        </pc:spChg>
        <pc:spChg chg="mod ord">
          <ac:chgData name="Ellie Haworth (SCIE)" userId="56745de8-44a0-4559-8eea-ab86f2abf5f9" providerId="ADAL" clId="{FAD7AD1F-71D9-4109-B6D9-0ABC83038834}" dt="2024-09-09T11:13:40.666" v="353" actId="700"/>
          <ac:spMkLst>
            <pc:docMk/>
            <pc:sldMk cId="1268422679" sldId="2579"/>
            <ac:spMk id="4" creationId="{03A94218-0960-7EA1-F863-0206AC700A82}"/>
          </ac:spMkLst>
        </pc:spChg>
      </pc:sldChg>
      <pc:sldChg chg="modSp mod modClrScheme chgLayout">
        <pc:chgData name="Ellie Haworth (SCIE)" userId="56745de8-44a0-4559-8eea-ab86f2abf5f9" providerId="ADAL" clId="{FAD7AD1F-71D9-4109-B6D9-0ABC83038834}" dt="2024-09-09T10:47:25.826" v="3" actId="700"/>
        <pc:sldMkLst>
          <pc:docMk/>
          <pc:sldMk cId="942886545" sldId="2582"/>
        </pc:sldMkLst>
        <pc:spChg chg="mod ord">
          <ac:chgData name="Ellie Haworth (SCIE)" userId="56745de8-44a0-4559-8eea-ab86f2abf5f9" providerId="ADAL" clId="{FAD7AD1F-71D9-4109-B6D9-0ABC83038834}" dt="2024-09-09T10:47:25.826" v="3" actId="700"/>
          <ac:spMkLst>
            <pc:docMk/>
            <pc:sldMk cId="942886545" sldId="2582"/>
            <ac:spMk id="2" creationId="{E2BA311A-DFE7-EABE-33A5-AAE09420072B}"/>
          </ac:spMkLst>
        </pc:spChg>
        <pc:graphicFrameChg chg="mod ord modGraphic">
          <ac:chgData name="Ellie Haworth (SCIE)" userId="56745de8-44a0-4559-8eea-ab86f2abf5f9" providerId="ADAL" clId="{FAD7AD1F-71D9-4109-B6D9-0ABC83038834}" dt="2024-09-09T10:47:25.826" v="3" actId="700"/>
          <ac:graphicFrameMkLst>
            <pc:docMk/>
            <pc:sldMk cId="942886545" sldId="2582"/>
            <ac:graphicFrameMk id="4" creationId="{EE5411C4-F4AE-3509-8007-6E37FCB7C60B}"/>
          </ac:graphicFrameMkLst>
        </pc:graphicFrameChg>
      </pc:sldChg>
      <pc:sldChg chg="ord">
        <pc:chgData name="Ellie Haworth (SCIE)" userId="56745de8-44a0-4559-8eea-ab86f2abf5f9" providerId="ADAL" clId="{FAD7AD1F-71D9-4109-B6D9-0ABC83038834}" dt="2024-09-09T11:22:05.855" v="744"/>
        <pc:sldMkLst>
          <pc:docMk/>
          <pc:sldMk cId="1714558759" sldId="2583"/>
        </pc:sldMkLst>
      </pc:sldChg>
      <pc:sldChg chg="modSp mod modClrScheme chgLayout">
        <pc:chgData name="Ellie Haworth (SCIE)" userId="56745de8-44a0-4559-8eea-ab86f2abf5f9" providerId="ADAL" clId="{FAD7AD1F-71D9-4109-B6D9-0ABC83038834}" dt="2024-09-09T11:14:44.671" v="365" actId="700"/>
        <pc:sldMkLst>
          <pc:docMk/>
          <pc:sldMk cId="1719405391" sldId="2585"/>
        </pc:sldMkLst>
        <pc:spChg chg="mod ord">
          <ac:chgData name="Ellie Haworth (SCIE)" userId="56745de8-44a0-4559-8eea-ab86f2abf5f9" providerId="ADAL" clId="{FAD7AD1F-71D9-4109-B6D9-0ABC83038834}" dt="2024-09-09T11:14:44.671" v="365" actId="700"/>
          <ac:spMkLst>
            <pc:docMk/>
            <pc:sldMk cId="1719405391" sldId="2585"/>
            <ac:spMk id="2" creationId="{FE3FF993-F484-596E-6376-6028F3D16C65}"/>
          </ac:spMkLst>
        </pc:spChg>
        <pc:spChg chg="mod ord">
          <ac:chgData name="Ellie Haworth (SCIE)" userId="56745de8-44a0-4559-8eea-ab86f2abf5f9" providerId="ADAL" clId="{FAD7AD1F-71D9-4109-B6D9-0ABC83038834}" dt="2024-09-09T11:14:44.671" v="365" actId="700"/>
          <ac:spMkLst>
            <pc:docMk/>
            <pc:sldMk cId="1719405391" sldId="2585"/>
            <ac:spMk id="4" creationId="{03A94218-0960-7EA1-F863-0206AC700A82}"/>
          </ac:spMkLst>
        </pc:spChg>
      </pc:sldChg>
      <pc:sldChg chg="modSp mod modClrScheme chgLayout">
        <pc:chgData name="Ellie Haworth (SCIE)" userId="56745de8-44a0-4559-8eea-ab86f2abf5f9" providerId="ADAL" clId="{FAD7AD1F-71D9-4109-B6D9-0ABC83038834}" dt="2024-09-09T11:14:51.996" v="366" actId="700"/>
        <pc:sldMkLst>
          <pc:docMk/>
          <pc:sldMk cId="3169386835" sldId="2586"/>
        </pc:sldMkLst>
        <pc:spChg chg="mod ord">
          <ac:chgData name="Ellie Haworth (SCIE)" userId="56745de8-44a0-4559-8eea-ab86f2abf5f9" providerId="ADAL" clId="{FAD7AD1F-71D9-4109-B6D9-0ABC83038834}" dt="2024-09-09T11:14:51.996" v="366" actId="700"/>
          <ac:spMkLst>
            <pc:docMk/>
            <pc:sldMk cId="3169386835" sldId="2586"/>
            <ac:spMk id="2" creationId="{D4E3BE0E-D8DC-51E6-C14D-9B6FF619775B}"/>
          </ac:spMkLst>
        </pc:spChg>
        <pc:spChg chg="mod ord">
          <ac:chgData name="Ellie Haworth (SCIE)" userId="56745de8-44a0-4559-8eea-ab86f2abf5f9" providerId="ADAL" clId="{FAD7AD1F-71D9-4109-B6D9-0ABC83038834}" dt="2024-09-09T11:14:51.996" v="366" actId="700"/>
          <ac:spMkLst>
            <pc:docMk/>
            <pc:sldMk cId="3169386835" sldId="2586"/>
            <ac:spMk id="3" creationId="{EA49B36C-277F-470F-4A2E-1B6019D51B92}"/>
          </ac:spMkLst>
        </pc:spChg>
      </pc:sldChg>
      <pc:sldChg chg="modSp mod modClrScheme chgLayout">
        <pc:chgData name="Ellie Haworth (SCIE)" userId="56745de8-44a0-4559-8eea-ab86f2abf5f9" providerId="ADAL" clId="{FAD7AD1F-71D9-4109-B6D9-0ABC83038834}" dt="2024-09-09T11:15:48.314" v="371" actId="33524"/>
        <pc:sldMkLst>
          <pc:docMk/>
          <pc:sldMk cId="1273015067" sldId="2587"/>
        </pc:sldMkLst>
        <pc:spChg chg="mod ord">
          <ac:chgData name="Ellie Haworth (SCIE)" userId="56745de8-44a0-4559-8eea-ab86f2abf5f9" providerId="ADAL" clId="{FAD7AD1F-71D9-4109-B6D9-0ABC83038834}" dt="2024-09-09T11:14:58.529" v="367" actId="700"/>
          <ac:spMkLst>
            <pc:docMk/>
            <pc:sldMk cId="1273015067" sldId="2587"/>
            <ac:spMk id="2" creationId="{F79EF65B-1539-EF0F-FD41-A4C3E98CF419}"/>
          </ac:spMkLst>
        </pc:spChg>
        <pc:spChg chg="mod ord">
          <ac:chgData name="Ellie Haworth (SCIE)" userId="56745de8-44a0-4559-8eea-ab86f2abf5f9" providerId="ADAL" clId="{FAD7AD1F-71D9-4109-B6D9-0ABC83038834}" dt="2024-09-09T11:15:48.314" v="371" actId="33524"/>
          <ac:spMkLst>
            <pc:docMk/>
            <pc:sldMk cId="1273015067" sldId="2587"/>
            <ac:spMk id="3" creationId="{4C3FC3A6-2A69-D506-87E7-7A1BBC13A343}"/>
          </ac:spMkLst>
        </pc:spChg>
      </pc:sldChg>
      <pc:sldChg chg="modSp mod modClrScheme chgLayout">
        <pc:chgData name="Ellie Haworth (SCIE)" userId="56745de8-44a0-4559-8eea-ab86f2abf5f9" providerId="ADAL" clId="{FAD7AD1F-71D9-4109-B6D9-0ABC83038834}" dt="2024-09-09T13:22:25.327" v="1695" actId="20577"/>
        <pc:sldMkLst>
          <pc:docMk/>
          <pc:sldMk cId="3681707050" sldId="2588"/>
        </pc:sldMkLst>
        <pc:spChg chg="mod ord">
          <ac:chgData name="Ellie Haworth (SCIE)" userId="56745de8-44a0-4559-8eea-ab86f2abf5f9" providerId="ADAL" clId="{FAD7AD1F-71D9-4109-B6D9-0ABC83038834}" dt="2024-09-09T11:14:33.803" v="364" actId="20577"/>
          <ac:spMkLst>
            <pc:docMk/>
            <pc:sldMk cId="3681707050" sldId="2588"/>
            <ac:spMk id="2" creationId="{E733AE68-3E13-DE8A-345C-B29307847859}"/>
          </ac:spMkLst>
        </pc:spChg>
        <pc:spChg chg="mod ord">
          <ac:chgData name="Ellie Haworth (SCIE)" userId="56745de8-44a0-4559-8eea-ab86f2abf5f9" providerId="ADAL" clId="{FAD7AD1F-71D9-4109-B6D9-0ABC83038834}" dt="2024-09-09T13:22:25.327" v="1695" actId="20577"/>
          <ac:spMkLst>
            <pc:docMk/>
            <pc:sldMk cId="3681707050" sldId="2588"/>
            <ac:spMk id="3" creationId="{F5146C10-7376-51D0-AF98-08546F1EAD0F}"/>
          </ac:spMkLst>
        </pc:spChg>
      </pc:sldChg>
      <pc:sldChg chg="addSp delSp modSp mod modClrScheme chgLayout">
        <pc:chgData name="Ellie Haworth (SCIE)" userId="56745de8-44a0-4559-8eea-ab86f2abf5f9" providerId="ADAL" clId="{FAD7AD1F-71D9-4109-B6D9-0ABC83038834}" dt="2024-09-09T11:22:18.158" v="746" actId="22"/>
        <pc:sldMkLst>
          <pc:docMk/>
          <pc:sldMk cId="3372293367" sldId="2589"/>
        </pc:sldMkLst>
        <pc:spChg chg="mod ord">
          <ac:chgData name="Ellie Haworth (SCIE)" userId="56745de8-44a0-4559-8eea-ab86f2abf5f9" providerId="ADAL" clId="{FAD7AD1F-71D9-4109-B6D9-0ABC83038834}" dt="2024-09-09T11:14:20.952" v="362" actId="700"/>
          <ac:spMkLst>
            <pc:docMk/>
            <pc:sldMk cId="3372293367" sldId="2589"/>
            <ac:spMk id="2" creationId="{21E11148-4CC9-4874-F867-A6F00CF7D9F5}"/>
          </ac:spMkLst>
        </pc:spChg>
        <pc:spChg chg="mod ord">
          <ac:chgData name="Ellie Haworth (SCIE)" userId="56745de8-44a0-4559-8eea-ab86f2abf5f9" providerId="ADAL" clId="{FAD7AD1F-71D9-4109-B6D9-0ABC83038834}" dt="2024-09-09T11:14:20.952" v="362" actId="700"/>
          <ac:spMkLst>
            <pc:docMk/>
            <pc:sldMk cId="3372293367" sldId="2589"/>
            <ac:spMk id="3" creationId="{CD9D1ACC-D112-9695-35C6-E97235ECC21D}"/>
          </ac:spMkLst>
        </pc:spChg>
        <pc:spChg chg="add del">
          <ac:chgData name="Ellie Haworth (SCIE)" userId="56745de8-44a0-4559-8eea-ab86f2abf5f9" providerId="ADAL" clId="{FAD7AD1F-71D9-4109-B6D9-0ABC83038834}" dt="2024-09-09T11:22:18.158" v="746" actId="22"/>
          <ac:spMkLst>
            <pc:docMk/>
            <pc:sldMk cId="3372293367" sldId="2589"/>
            <ac:spMk id="5" creationId="{F8305820-EDD3-942E-96DE-F9A06AF18E19}"/>
          </ac:spMkLst>
        </pc:spChg>
      </pc:sldChg>
      <pc:sldChg chg="add del">
        <pc:chgData name="Ellie Haworth (SCIE)" userId="56745de8-44a0-4559-8eea-ab86f2abf5f9" providerId="ADAL" clId="{FAD7AD1F-71D9-4109-B6D9-0ABC83038834}" dt="2024-09-09T10:48:12.286" v="8"/>
        <pc:sldMkLst>
          <pc:docMk/>
          <pc:sldMk cId="2605930288" sldId="2590"/>
        </pc:sldMkLst>
      </pc:sldChg>
      <pc:sldChg chg="addSp delSp modSp new mod modClrScheme chgLayout">
        <pc:chgData name="Ellie Haworth (SCIE)" userId="56745de8-44a0-4559-8eea-ab86f2abf5f9" providerId="ADAL" clId="{FAD7AD1F-71D9-4109-B6D9-0ABC83038834}" dt="2024-09-09T11:03:53.690" v="288"/>
        <pc:sldMkLst>
          <pc:docMk/>
          <pc:sldMk cId="3680476672" sldId="2590"/>
        </pc:sldMkLst>
        <pc:spChg chg="del mod ord">
          <ac:chgData name="Ellie Haworth (SCIE)" userId="56745de8-44a0-4559-8eea-ab86f2abf5f9" providerId="ADAL" clId="{FAD7AD1F-71D9-4109-B6D9-0ABC83038834}" dt="2024-09-09T10:59:24.203" v="222" actId="700"/>
          <ac:spMkLst>
            <pc:docMk/>
            <pc:sldMk cId="3680476672" sldId="2590"/>
            <ac:spMk id="2" creationId="{48F7F74E-B1AC-23E2-A80D-0460E6FF1C6C}"/>
          </ac:spMkLst>
        </pc:spChg>
        <pc:spChg chg="del mod ord">
          <ac:chgData name="Ellie Haworth (SCIE)" userId="56745de8-44a0-4559-8eea-ab86f2abf5f9" providerId="ADAL" clId="{FAD7AD1F-71D9-4109-B6D9-0ABC83038834}" dt="2024-09-09T10:59:24.203" v="222" actId="700"/>
          <ac:spMkLst>
            <pc:docMk/>
            <pc:sldMk cId="3680476672" sldId="2590"/>
            <ac:spMk id="3" creationId="{0AAF2799-BDAB-9FD0-4A54-B872913BF26B}"/>
          </ac:spMkLst>
        </pc:spChg>
        <pc:spChg chg="add mod ord">
          <ac:chgData name="Ellie Haworth (SCIE)" userId="56745de8-44a0-4559-8eea-ab86f2abf5f9" providerId="ADAL" clId="{FAD7AD1F-71D9-4109-B6D9-0ABC83038834}" dt="2024-09-09T10:59:28.421" v="232" actId="20577"/>
          <ac:spMkLst>
            <pc:docMk/>
            <pc:sldMk cId="3680476672" sldId="2590"/>
            <ac:spMk id="4" creationId="{E7B48693-8E13-FDFE-5529-79BBCE2A2281}"/>
          </ac:spMkLst>
        </pc:spChg>
        <pc:spChg chg="add mod ord">
          <ac:chgData name="Ellie Haworth (SCIE)" userId="56745de8-44a0-4559-8eea-ab86f2abf5f9" providerId="ADAL" clId="{FAD7AD1F-71D9-4109-B6D9-0ABC83038834}" dt="2024-09-09T11:03:53.690" v="288"/>
          <ac:spMkLst>
            <pc:docMk/>
            <pc:sldMk cId="3680476672" sldId="2590"/>
            <ac:spMk id="5" creationId="{319348A4-A981-3798-A879-5CCC6B20835E}"/>
          </ac:spMkLst>
        </pc:spChg>
      </pc:sldChg>
      <pc:sldChg chg="addSp delSp modSp new del mod chgLayout">
        <pc:chgData name="Ellie Haworth (SCIE)" userId="56745de8-44a0-4559-8eea-ab86f2abf5f9" providerId="ADAL" clId="{FAD7AD1F-71D9-4109-B6D9-0ABC83038834}" dt="2024-09-09T10:47:17.397" v="2" actId="2696"/>
        <pc:sldMkLst>
          <pc:docMk/>
          <pc:sldMk cId="3860367157" sldId="2590"/>
        </pc:sldMkLst>
        <pc:spChg chg="del">
          <ac:chgData name="Ellie Haworth (SCIE)" userId="56745de8-44a0-4559-8eea-ab86f2abf5f9" providerId="ADAL" clId="{FAD7AD1F-71D9-4109-B6D9-0ABC83038834}" dt="2024-09-09T10:46:42.927" v="1" actId="700"/>
          <ac:spMkLst>
            <pc:docMk/>
            <pc:sldMk cId="3860367157" sldId="2590"/>
            <ac:spMk id="2" creationId="{679F7A83-D85F-38D2-4463-11060E948E4A}"/>
          </ac:spMkLst>
        </pc:spChg>
        <pc:spChg chg="del">
          <ac:chgData name="Ellie Haworth (SCIE)" userId="56745de8-44a0-4559-8eea-ab86f2abf5f9" providerId="ADAL" clId="{FAD7AD1F-71D9-4109-B6D9-0ABC83038834}" dt="2024-09-09T10:46:42.927" v="1" actId="700"/>
          <ac:spMkLst>
            <pc:docMk/>
            <pc:sldMk cId="3860367157" sldId="2590"/>
            <ac:spMk id="3" creationId="{5B86C044-E2A3-C6C2-A777-61EFA682C1BE}"/>
          </ac:spMkLst>
        </pc:spChg>
        <pc:spChg chg="add mod ord">
          <ac:chgData name="Ellie Haworth (SCIE)" userId="56745de8-44a0-4559-8eea-ab86f2abf5f9" providerId="ADAL" clId="{FAD7AD1F-71D9-4109-B6D9-0ABC83038834}" dt="2024-09-09T10:46:42.927" v="1" actId="700"/>
          <ac:spMkLst>
            <pc:docMk/>
            <pc:sldMk cId="3860367157" sldId="2590"/>
            <ac:spMk id="4" creationId="{E02198FD-A6B3-E400-3DB0-D1F6755C76F8}"/>
          </ac:spMkLst>
        </pc:spChg>
        <pc:spChg chg="add mod ord">
          <ac:chgData name="Ellie Haworth (SCIE)" userId="56745de8-44a0-4559-8eea-ab86f2abf5f9" providerId="ADAL" clId="{FAD7AD1F-71D9-4109-B6D9-0ABC83038834}" dt="2024-09-09T10:46:42.927" v="1" actId="700"/>
          <ac:spMkLst>
            <pc:docMk/>
            <pc:sldMk cId="3860367157" sldId="2590"/>
            <ac:spMk id="5" creationId="{932364A3-DCE2-B51C-7416-9879D5FCCBB3}"/>
          </ac:spMkLst>
        </pc:spChg>
      </pc:sldChg>
      <pc:sldChg chg="modSp new mod ord">
        <pc:chgData name="Ellie Haworth (SCIE)" userId="56745de8-44a0-4559-8eea-ab86f2abf5f9" providerId="ADAL" clId="{FAD7AD1F-71D9-4109-B6D9-0ABC83038834}" dt="2024-09-09T11:13:09.729" v="350"/>
        <pc:sldMkLst>
          <pc:docMk/>
          <pc:sldMk cId="1443503244" sldId="2591"/>
        </pc:sldMkLst>
        <pc:spChg chg="mod">
          <ac:chgData name="Ellie Haworth (SCIE)" userId="56745de8-44a0-4559-8eea-ab86f2abf5f9" providerId="ADAL" clId="{FAD7AD1F-71D9-4109-B6D9-0ABC83038834}" dt="2024-09-09T11:02:10.106" v="278" actId="20577"/>
          <ac:spMkLst>
            <pc:docMk/>
            <pc:sldMk cId="1443503244" sldId="2591"/>
            <ac:spMk id="2" creationId="{A5B4B65F-98D6-9814-B7DC-ED051BE56BC6}"/>
          </ac:spMkLst>
        </pc:spChg>
        <pc:spChg chg="mod">
          <ac:chgData name="Ellie Haworth (SCIE)" userId="56745de8-44a0-4559-8eea-ab86f2abf5f9" providerId="ADAL" clId="{FAD7AD1F-71D9-4109-B6D9-0ABC83038834}" dt="2024-09-09T11:01:48.209" v="243" actId="27636"/>
          <ac:spMkLst>
            <pc:docMk/>
            <pc:sldMk cId="1443503244" sldId="2591"/>
            <ac:spMk id="3" creationId="{68FA25B8-8E53-F6B4-300C-49B41ADFCA5B}"/>
          </ac:spMkLst>
        </pc:spChg>
      </pc:sldChg>
      <pc:sldChg chg="addSp delSp modSp new mod">
        <pc:chgData name="Ellie Haworth (SCIE)" userId="56745de8-44a0-4559-8eea-ab86f2abf5f9" providerId="ADAL" clId="{FAD7AD1F-71D9-4109-B6D9-0ABC83038834}" dt="2024-09-09T11:36:04.867" v="1694"/>
        <pc:sldMkLst>
          <pc:docMk/>
          <pc:sldMk cId="3013549889" sldId="2592"/>
        </pc:sldMkLst>
        <pc:spChg chg="mod">
          <ac:chgData name="Ellie Haworth (SCIE)" userId="56745de8-44a0-4559-8eea-ab86f2abf5f9" providerId="ADAL" clId="{FAD7AD1F-71D9-4109-B6D9-0ABC83038834}" dt="2024-09-09T11:12:47.800" v="347" actId="20577"/>
          <ac:spMkLst>
            <pc:docMk/>
            <pc:sldMk cId="3013549889" sldId="2592"/>
            <ac:spMk id="2" creationId="{3B41B34A-F359-91C1-7213-6F4594E7A9D0}"/>
          </ac:spMkLst>
        </pc:spChg>
        <pc:spChg chg="mod">
          <ac:chgData name="Ellie Haworth (SCIE)" userId="56745de8-44a0-4559-8eea-ab86f2abf5f9" providerId="ADAL" clId="{FAD7AD1F-71D9-4109-B6D9-0ABC83038834}" dt="2024-09-09T11:36:04.867" v="1694"/>
          <ac:spMkLst>
            <pc:docMk/>
            <pc:sldMk cId="3013549889" sldId="2592"/>
            <ac:spMk id="3" creationId="{1D7D2CD5-612B-93D4-4060-7FC55A047182}"/>
          </ac:spMkLst>
        </pc:spChg>
        <pc:spChg chg="add del">
          <ac:chgData name="Ellie Haworth (SCIE)" userId="56745de8-44a0-4559-8eea-ab86f2abf5f9" providerId="ADAL" clId="{FAD7AD1F-71D9-4109-B6D9-0ABC83038834}" dt="2024-09-09T11:19:50.861" v="373" actId="22"/>
          <ac:spMkLst>
            <pc:docMk/>
            <pc:sldMk cId="3013549889" sldId="2592"/>
            <ac:spMk id="5" creationId="{EA32D2E8-8305-CAE4-0FAF-84BA1EF250CE}"/>
          </ac:spMkLst>
        </pc:spChg>
      </pc:sldChg>
      <pc:sldChg chg="addSp delSp modSp new mod modClrScheme chgLayout">
        <pc:chgData name="Ellie Haworth (SCIE)" userId="56745de8-44a0-4559-8eea-ab86f2abf5f9" providerId="ADAL" clId="{FAD7AD1F-71D9-4109-B6D9-0ABC83038834}" dt="2024-09-09T11:21:58.582" v="742" actId="20577"/>
        <pc:sldMkLst>
          <pc:docMk/>
          <pc:sldMk cId="773446870" sldId="2593"/>
        </pc:sldMkLst>
        <pc:spChg chg="mod ord">
          <ac:chgData name="Ellie Haworth (SCIE)" userId="56745de8-44a0-4559-8eea-ab86f2abf5f9" providerId="ADAL" clId="{FAD7AD1F-71D9-4109-B6D9-0ABC83038834}" dt="2024-09-09T11:20:05.488" v="390" actId="700"/>
          <ac:spMkLst>
            <pc:docMk/>
            <pc:sldMk cId="773446870" sldId="2593"/>
            <ac:spMk id="2" creationId="{53B474A6-1A0F-2872-971F-A2F342386D8D}"/>
          </ac:spMkLst>
        </pc:spChg>
        <pc:spChg chg="del mod ord">
          <ac:chgData name="Ellie Haworth (SCIE)" userId="56745de8-44a0-4559-8eea-ab86f2abf5f9" providerId="ADAL" clId="{FAD7AD1F-71D9-4109-B6D9-0ABC83038834}" dt="2024-09-09T11:20:05.488" v="390" actId="700"/>
          <ac:spMkLst>
            <pc:docMk/>
            <pc:sldMk cId="773446870" sldId="2593"/>
            <ac:spMk id="3" creationId="{13F224DB-A4A0-5718-DE0D-546F63105AE9}"/>
          </ac:spMkLst>
        </pc:spChg>
        <pc:spChg chg="add del mod ord">
          <ac:chgData name="Ellie Haworth (SCIE)" userId="56745de8-44a0-4559-8eea-ab86f2abf5f9" providerId="ADAL" clId="{FAD7AD1F-71D9-4109-B6D9-0ABC83038834}" dt="2024-09-09T11:20:38.590" v="391" actId="931"/>
          <ac:spMkLst>
            <pc:docMk/>
            <pc:sldMk cId="773446870" sldId="2593"/>
            <ac:spMk id="4" creationId="{5A571022-D823-0B15-6A72-F8217A3D4F45}"/>
          </ac:spMkLst>
        </pc:spChg>
        <pc:spChg chg="add mod ord">
          <ac:chgData name="Ellie Haworth (SCIE)" userId="56745de8-44a0-4559-8eea-ab86f2abf5f9" providerId="ADAL" clId="{FAD7AD1F-71D9-4109-B6D9-0ABC83038834}" dt="2024-09-09T11:21:58.582" v="742" actId="20577"/>
          <ac:spMkLst>
            <pc:docMk/>
            <pc:sldMk cId="773446870" sldId="2593"/>
            <ac:spMk id="5" creationId="{927BDB73-E431-B31C-E94D-58DF4C8DFB20}"/>
          </ac:spMkLst>
        </pc:spChg>
        <pc:picChg chg="add mod">
          <ac:chgData name="Ellie Haworth (SCIE)" userId="56745de8-44a0-4559-8eea-ab86f2abf5f9" providerId="ADAL" clId="{FAD7AD1F-71D9-4109-B6D9-0ABC83038834}" dt="2024-09-09T11:20:38.590" v="391" actId="931"/>
          <ac:picMkLst>
            <pc:docMk/>
            <pc:sldMk cId="773446870" sldId="2593"/>
            <ac:picMk id="7" creationId="{B9FB531F-0066-E372-5031-800551C754B5}"/>
          </ac:picMkLst>
        </pc:picChg>
      </pc:sldChg>
      <pc:sldChg chg="addSp delSp modSp new mod modClrScheme chgLayout">
        <pc:chgData name="Ellie Haworth (SCIE)" userId="56745de8-44a0-4559-8eea-ab86f2abf5f9" providerId="ADAL" clId="{FAD7AD1F-71D9-4109-B6D9-0ABC83038834}" dt="2024-09-09T11:24:03.221" v="950" actId="931"/>
        <pc:sldMkLst>
          <pc:docMk/>
          <pc:sldMk cId="500261591" sldId="2594"/>
        </pc:sldMkLst>
        <pc:spChg chg="del mod ord">
          <ac:chgData name="Ellie Haworth (SCIE)" userId="56745de8-44a0-4559-8eea-ab86f2abf5f9" providerId="ADAL" clId="{FAD7AD1F-71D9-4109-B6D9-0ABC83038834}" dt="2024-09-09T11:22:27.543" v="748" actId="700"/>
          <ac:spMkLst>
            <pc:docMk/>
            <pc:sldMk cId="500261591" sldId="2594"/>
            <ac:spMk id="2" creationId="{F9CC8536-C239-6543-6AAB-6380EB32E248}"/>
          </ac:spMkLst>
        </pc:spChg>
        <pc:spChg chg="del mod ord">
          <ac:chgData name="Ellie Haworth (SCIE)" userId="56745de8-44a0-4559-8eea-ab86f2abf5f9" providerId="ADAL" clId="{FAD7AD1F-71D9-4109-B6D9-0ABC83038834}" dt="2024-09-09T11:22:27.543" v="748" actId="700"/>
          <ac:spMkLst>
            <pc:docMk/>
            <pc:sldMk cId="500261591" sldId="2594"/>
            <ac:spMk id="3" creationId="{66315D02-33F3-D531-0947-5BED57B888B8}"/>
          </ac:spMkLst>
        </pc:spChg>
        <pc:spChg chg="add mod ord">
          <ac:chgData name="Ellie Haworth (SCIE)" userId="56745de8-44a0-4559-8eea-ab86f2abf5f9" providerId="ADAL" clId="{FAD7AD1F-71D9-4109-B6D9-0ABC83038834}" dt="2024-09-09T11:22:32.667" v="763" actId="20577"/>
          <ac:spMkLst>
            <pc:docMk/>
            <pc:sldMk cId="500261591" sldId="2594"/>
            <ac:spMk id="4" creationId="{8C932667-3218-E008-03E1-1287833B1634}"/>
          </ac:spMkLst>
        </pc:spChg>
        <pc:spChg chg="add del mod ord">
          <ac:chgData name="Ellie Haworth (SCIE)" userId="56745de8-44a0-4559-8eea-ab86f2abf5f9" providerId="ADAL" clId="{FAD7AD1F-71D9-4109-B6D9-0ABC83038834}" dt="2024-09-09T11:23:41.204" v="947" actId="931"/>
          <ac:spMkLst>
            <pc:docMk/>
            <pc:sldMk cId="500261591" sldId="2594"/>
            <ac:spMk id="5" creationId="{08723DA3-018A-E7DC-688C-7193F8FBBE86}"/>
          </ac:spMkLst>
        </pc:spChg>
        <pc:spChg chg="add mod ord">
          <ac:chgData name="Ellie Haworth (SCIE)" userId="56745de8-44a0-4559-8eea-ab86f2abf5f9" providerId="ADAL" clId="{FAD7AD1F-71D9-4109-B6D9-0ABC83038834}" dt="2024-09-09T11:23:19.415" v="946" actId="20577"/>
          <ac:spMkLst>
            <pc:docMk/>
            <pc:sldMk cId="500261591" sldId="2594"/>
            <ac:spMk id="6" creationId="{64F7C542-E54A-461B-2019-1FD6543AAB00}"/>
          </ac:spMkLst>
        </pc:spChg>
        <pc:spChg chg="add del mod">
          <ac:chgData name="Ellie Haworth (SCIE)" userId="56745de8-44a0-4559-8eea-ab86f2abf5f9" providerId="ADAL" clId="{FAD7AD1F-71D9-4109-B6D9-0ABC83038834}" dt="2024-09-09T11:24:03.221" v="950" actId="931"/>
          <ac:spMkLst>
            <pc:docMk/>
            <pc:sldMk cId="500261591" sldId="2594"/>
            <ac:spMk id="12" creationId="{0471A7DF-5443-72B2-531D-B174AF1CE466}"/>
          </ac:spMkLst>
        </pc:spChg>
        <pc:picChg chg="add del mod">
          <ac:chgData name="Ellie Haworth (SCIE)" userId="56745de8-44a0-4559-8eea-ab86f2abf5f9" providerId="ADAL" clId="{FAD7AD1F-71D9-4109-B6D9-0ABC83038834}" dt="2024-09-09T11:23:52.035" v="949" actId="478"/>
          <ac:picMkLst>
            <pc:docMk/>
            <pc:sldMk cId="500261591" sldId="2594"/>
            <ac:picMk id="8" creationId="{5F8A5638-955C-3D06-6B1E-2E38E0084F61}"/>
          </ac:picMkLst>
        </pc:picChg>
        <pc:picChg chg="add del mod">
          <ac:chgData name="Ellie Haworth (SCIE)" userId="56745de8-44a0-4559-8eea-ab86f2abf5f9" providerId="ADAL" clId="{FAD7AD1F-71D9-4109-B6D9-0ABC83038834}" dt="2024-09-09T11:23:52.035" v="949" actId="478"/>
          <ac:picMkLst>
            <pc:docMk/>
            <pc:sldMk cId="500261591" sldId="2594"/>
            <ac:picMk id="10" creationId="{D1C9CCD3-11BA-1E98-98A1-6B8E845080A5}"/>
          </ac:picMkLst>
        </pc:picChg>
        <pc:picChg chg="add mod">
          <ac:chgData name="Ellie Haworth (SCIE)" userId="56745de8-44a0-4559-8eea-ab86f2abf5f9" providerId="ADAL" clId="{FAD7AD1F-71D9-4109-B6D9-0ABC83038834}" dt="2024-09-09T11:24:03.221" v="950" actId="931"/>
          <ac:picMkLst>
            <pc:docMk/>
            <pc:sldMk cId="500261591" sldId="2594"/>
            <ac:picMk id="14" creationId="{424A3837-165C-FCF6-1E9C-AFA835499AF7}"/>
          </ac:picMkLst>
        </pc:picChg>
      </pc:sldChg>
      <pc:sldChg chg="addSp delSp modSp new mod modClrScheme chgLayout">
        <pc:chgData name="Ellie Haworth (SCIE)" userId="56745de8-44a0-4559-8eea-ab86f2abf5f9" providerId="ADAL" clId="{FAD7AD1F-71D9-4109-B6D9-0ABC83038834}" dt="2024-09-09T11:27:38.219" v="1215" actId="20577"/>
        <pc:sldMkLst>
          <pc:docMk/>
          <pc:sldMk cId="3510182249" sldId="2595"/>
        </pc:sldMkLst>
        <pc:spChg chg="del mod ord">
          <ac:chgData name="Ellie Haworth (SCIE)" userId="56745de8-44a0-4559-8eea-ab86f2abf5f9" providerId="ADAL" clId="{FAD7AD1F-71D9-4109-B6D9-0ABC83038834}" dt="2024-09-09T11:25:35.192" v="953" actId="700"/>
          <ac:spMkLst>
            <pc:docMk/>
            <pc:sldMk cId="3510182249" sldId="2595"/>
            <ac:spMk id="2" creationId="{295C7FCE-53AC-2FF4-CAAA-3DC4003B6A5E}"/>
          </ac:spMkLst>
        </pc:spChg>
        <pc:spChg chg="del mod ord">
          <ac:chgData name="Ellie Haworth (SCIE)" userId="56745de8-44a0-4559-8eea-ab86f2abf5f9" providerId="ADAL" clId="{FAD7AD1F-71D9-4109-B6D9-0ABC83038834}" dt="2024-09-09T11:25:35.192" v="953" actId="700"/>
          <ac:spMkLst>
            <pc:docMk/>
            <pc:sldMk cId="3510182249" sldId="2595"/>
            <ac:spMk id="3" creationId="{64774250-2599-152D-B8F2-37D3A8FB6263}"/>
          </ac:spMkLst>
        </pc:spChg>
        <pc:spChg chg="add mod ord">
          <ac:chgData name="Ellie Haworth (SCIE)" userId="56745de8-44a0-4559-8eea-ab86f2abf5f9" providerId="ADAL" clId="{FAD7AD1F-71D9-4109-B6D9-0ABC83038834}" dt="2024-09-09T11:26:27.014" v="1040" actId="20577"/>
          <ac:spMkLst>
            <pc:docMk/>
            <pc:sldMk cId="3510182249" sldId="2595"/>
            <ac:spMk id="4" creationId="{257D3911-CC53-E827-5AB4-52F82ECC0F0E}"/>
          </ac:spMkLst>
        </pc:spChg>
        <pc:spChg chg="add del mod ord">
          <ac:chgData name="Ellie Haworth (SCIE)" userId="56745de8-44a0-4559-8eea-ab86f2abf5f9" providerId="ADAL" clId="{FAD7AD1F-71D9-4109-B6D9-0ABC83038834}" dt="2024-09-09T11:26:06.129" v="978" actId="931"/>
          <ac:spMkLst>
            <pc:docMk/>
            <pc:sldMk cId="3510182249" sldId="2595"/>
            <ac:spMk id="5" creationId="{55388A40-9B2C-3F44-289F-6A39B0189403}"/>
          </ac:spMkLst>
        </pc:spChg>
        <pc:spChg chg="add mod ord">
          <ac:chgData name="Ellie Haworth (SCIE)" userId="56745de8-44a0-4559-8eea-ab86f2abf5f9" providerId="ADAL" clId="{FAD7AD1F-71D9-4109-B6D9-0ABC83038834}" dt="2024-09-09T11:27:38.219" v="1215" actId="20577"/>
          <ac:spMkLst>
            <pc:docMk/>
            <pc:sldMk cId="3510182249" sldId="2595"/>
            <ac:spMk id="6" creationId="{686443F2-F06A-525B-C8BE-4B1EE4509BA1}"/>
          </ac:spMkLst>
        </pc:spChg>
        <pc:picChg chg="add mod">
          <ac:chgData name="Ellie Haworth (SCIE)" userId="56745de8-44a0-4559-8eea-ab86f2abf5f9" providerId="ADAL" clId="{FAD7AD1F-71D9-4109-B6D9-0ABC83038834}" dt="2024-09-09T11:26:06.129" v="978" actId="931"/>
          <ac:picMkLst>
            <pc:docMk/>
            <pc:sldMk cId="3510182249" sldId="2595"/>
            <ac:picMk id="8" creationId="{D2900CA3-4080-7932-3B2C-D7EF7979CF1A}"/>
          </ac:picMkLst>
        </pc:picChg>
      </pc:sldChg>
      <pc:sldChg chg="addSp delSp modSp new mod modClrScheme chgLayout">
        <pc:chgData name="Ellie Haworth (SCIE)" userId="56745de8-44a0-4559-8eea-ab86f2abf5f9" providerId="ADAL" clId="{FAD7AD1F-71D9-4109-B6D9-0ABC83038834}" dt="2024-09-09T11:31:38.785" v="1655" actId="20577"/>
        <pc:sldMkLst>
          <pc:docMk/>
          <pc:sldMk cId="4020261009" sldId="2596"/>
        </pc:sldMkLst>
        <pc:spChg chg="del mod ord">
          <ac:chgData name="Ellie Haworth (SCIE)" userId="56745de8-44a0-4559-8eea-ab86f2abf5f9" providerId="ADAL" clId="{FAD7AD1F-71D9-4109-B6D9-0ABC83038834}" dt="2024-09-09T11:28:01.139" v="1217" actId="700"/>
          <ac:spMkLst>
            <pc:docMk/>
            <pc:sldMk cId="4020261009" sldId="2596"/>
            <ac:spMk id="2" creationId="{9409BCE2-FDBB-331E-9AB9-109435F3E3FD}"/>
          </ac:spMkLst>
        </pc:spChg>
        <pc:spChg chg="del mod ord">
          <ac:chgData name="Ellie Haworth (SCIE)" userId="56745de8-44a0-4559-8eea-ab86f2abf5f9" providerId="ADAL" clId="{FAD7AD1F-71D9-4109-B6D9-0ABC83038834}" dt="2024-09-09T11:28:01.139" v="1217" actId="700"/>
          <ac:spMkLst>
            <pc:docMk/>
            <pc:sldMk cId="4020261009" sldId="2596"/>
            <ac:spMk id="3" creationId="{E88BE2F2-A556-E637-AF2D-BF1F466C4A44}"/>
          </ac:spMkLst>
        </pc:spChg>
        <pc:spChg chg="add mod ord">
          <ac:chgData name="Ellie Haworth (SCIE)" userId="56745de8-44a0-4559-8eea-ab86f2abf5f9" providerId="ADAL" clId="{FAD7AD1F-71D9-4109-B6D9-0ABC83038834}" dt="2024-09-09T11:28:09.655" v="1236" actId="20577"/>
          <ac:spMkLst>
            <pc:docMk/>
            <pc:sldMk cId="4020261009" sldId="2596"/>
            <ac:spMk id="4" creationId="{B53C59FC-4297-B276-21FA-BFE52B22F8B0}"/>
          </ac:spMkLst>
        </pc:spChg>
        <pc:spChg chg="add del mod ord">
          <ac:chgData name="Ellie Haworth (SCIE)" userId="56745de8-44a0-4559-8eea-ab86f2abf5f9" providerId="ADAL" clId="{FAD7AD1F-71D9-4109-B6D9-0ABC83038834}" dt="2024-09-09T11:28:34.990" v="1237" actId="931"/>
          <ac:spMkLst>
            <pc:docMk/>
            <pc:sldMk cId="4020261009" sldId="2596"/>
            <ac:spMk id="5" creationId="{66B0784D-3D6C-8B9E-162C-C270CBC5B3AD}"/>
          </ac:spMkLst>
        </pc:spChg>
        <pc:spChg chg="add mod ord">
          <ac:chgData name="Ellie Haworth (SCIE)" userId="56745de8-44a0-4559-8eea-ab86f2abf5f9" providerId="ADAL" clId="{FAD7AD1F-71D9-4109-B6D9-0ABC83038834}" dt="2024-09-09T11:31:38.785" v="1655" actId="20577"/>
          <ac:spMkLst>
            <pc:docMk/>
            <pc:sldMk cId="4020261009" sldId="2596"/>
            <ac:spMk id="6" creationId="{E383596D-FFD2-DE9C-59DC-80B0E8D8CFB9}"/>
          </ac:spMkLst>
        </pc:spChg>
        <pc:picChg chg="add mod">
          <ac:chgData name="Ellie Haworth (SCIE)" userId="56745de8-44a0-4559-8eea-ab86f2abf5f9" providerId="ADAL" clId="{FAD7AD1F-71D9-4109-B6D9-0ABC83038834}" dt="2024-09-09T11:28:34.990" v="1237" actId="931"/>
          <ac:picMkLst>
            <pc:docMk/>
            <pc:sldMk cId="4020261009" sldId="2596"/>
            <ac:picMk id="8" creationId="{6F84DFF7-4C6B-B996-EC7B-F1820114BC1C}"/>
          </ac:picMkLst>
        </pc:picChg>
      </pc:sldChg>
      <pc:sldChg chg="new del">
        <pc:chgData name="Ellie Haworth (SCIE)" userId="56745de8-44a0-4559-8eea-ab86f2abf5f9" providerId="ADAL" clId="{FAD7AD1F-71D9-4109-B6D9-0ABC83038834}" dt="2024-09-09T11:32:23.011" v="1658" actId="2696"/>
        <pc:sldMkLst>
          <pc:docMk/>
          <pc:sldMk cId="2660089286" sldId="2597"/>
        </pc:sldMkLst>
      </pc:sldChg>
      <pc:sldChg chg="addSp delSp modSp new mod">
        <pc:chgData name="Ellie Haworth (SCIE)" userId="56745de8-44a0-4559-8eea-ab86f2abf5f9" providerId="ADAL" clId="{FAD7AD1F-71D9-4109-B6D9-0ABC83038834}" dt="2024-09-09T13:27:28.831" v="1820" actId="14100"/>
        <pc:sldMkLst>
          <pc:docMk/>
          <pc:sldMk cId="3778490761" sldId="2597"/>
        </pc:sldMkLst>
        <pc:spChg chg="mod">
          <ac:chgData name="Ellie Haworth (SCIE)" userId="56745de8-44a0-4559-8eea-ab86f2abf5f9" providerId="ADAL" clId="{FAD7AD1F-71D9-4109-B6D9-0ABC83038834}" dt="2024-09-09T13:24:02.181" v="1765" actId="20577"/>
          <ac:spMkLst>
            <pc:docMk/>
            <pc:sldMk cId="3778490761" sldId="2597"/>
            <ac:spMk id="2" creationId="{1159C428-3CF5-DBF0-1477-C8EFDDEDC75F}"/>
          </ac:spMkLst>
        </pc:spChg>
        <pc:spChg chg="del">
          <ac:chgData name="Ellie Haworth (SCIE)" userId="56745de8-44a0-4559-8eea-ab86f2abf5f9" providerId="ADAL" clId="{FAD7AD1F-71D9-4109-B6D9-0ABC83038834}" dt="2024-09-09T13:24:18.931" v="1766" actId="1032"/>
          <ac:spMkLst>
            <pc:docMk/>
            <pc:sldMk cId="3778490761" sldId="2597"/>
            <ac:spMk id="3" creationId="{161B8F9D-9CBF-E30F-108B-9D7ADC5BCB94}"/>
          </ac:spMkLst>
        </pc:spChg>
        <pc:graphicFrameChg chg="add mod modGraphic">
          <ac:chgData name="Ellie Haworth (SCIE)" userId="56745de8-44a0-4559-8eea-ab86f2abf5f9" providerId="ADAL" clId="{FAD7AD1F-71D9-4109-B6D9-0ABC83038834}" dt="2024-09-09T13:24:45.357" v="1800" actId="20577"/>
          <ac:graphicFrameMkLst>
            <pc:docMk/>
            <pc:sldMk cId="3778490761" sldId="2597"/>
            <ac:graphicFrameMk id="4" creationId="{FBE73869-3CB8-C137-71D7-36BD820324E6}"/>
          </ac:graphicFrameMkLst>
        </pc:graphicFrameChg>
        <pc:picChg chg="add mod">
          <ac:chgData name="Ellie Haworth (SCIE)" userId="56745de8-44a0-4559-8eea-ab86f2abf5f9" providerId="ADAL" clId="{FAD7AD1F-71D9-4109-B6D9-0ABC83038834}" dt="2024-09-09T13:25:59.195" v="1808" actId="1076"/>
          <ac:picMkLst>
            <pc:docMk/>
            <pc:sldMk cId="3778490761" sldId="2597"/>
            <ac:picMk id="6" creationId="{E0D38DD7-9FCD-B137-6154-55044CE93FC1}"/>
          </ac:picMkLst>
        </pc:picChg>
        <pc:picChg chg="add mod">
          <ac:chgData name="Ellie Haworth (SCIE)" userId="56745de8-44a0-4559-8eea-ab86f2abf5f9" providerId="ADAL" clId="{FAD7AD1F-71D9-4109-B6D9-0ABC83038834}" dt="2024-09-09T13:26:52.172" v="1814" actId="1076"/>
          <ac:picMkLst>
            <pc:docMk/>
            <pc:sldMk cId="3778490761" sldId="2597"/>
            <ac:picMk id="8" creationId="{42906807-1352-F8B4-ABCD-3C5984BDD23E}"/>
          </ac:picMkLst>
        </pc:picChg>
        <pc:picChg chg="add mod">
          <ac:chgData name="Ellie Haworth (SCIE)" userId="56745de8-44a0-4559-8eea-ab86f2abf5f9" providerId="ADAL" clId="{FAD7AD1F-71D9-4109-B6D9-0ABC83038834}" dt="2024-09-09T13:27:28.831" v="1820" actId="14100"/>
          <ac:picMkLst>
            <pc:docMk/>
            <pc:sldMk cId="3778490761" sldId="2597"/>
            <ac:picMk id="10" creationId="{AC0FC691-0A63-A73A-4CC4-8FDA3271A846}"/>
          </ac:picMkLst>
        </pc:picChg>
      </pc:sldChg>
      <pc:sldChg chg="modSp new mod">
        <pc:chgData name="Ellie Haworth (SCIE)" userId="56745de8-44a0-4559-8eea-ab86f2abf5f9" providerId="ADAL" clId="{FAD7AD1F-71D9-4109-B6D9-0ABC83038834}" dt="2024-09-09T14:34:58.091" v="1854"/>
        <pc:sldMkLst>
          <pc:docMk/>
          <pc:sldMk cId="1363216764" sldId="2598"/>
        </pc:sldMkLst>
        <pc:spChg chg="mod">
          <ac:chgData name="Ellie Haworth (SCIE)" userId="56745de8-44a0-4559-8eea-ab86f2abf5f9" providerId="ADAL" clId="{FAD7AD1F-71D9-4109-B6D9-0ABC83038834}" dt="2024-09-09T14:34:56.513" v="1853" actId="20577"/>
          <ac:spMkLst>
            <pc:docMk/>
            <pc:sldMk cId="1363216764" sldId="2598"/>
            <ac:spMk id="2" creationId="{0F161E94-E659-1546-601D-1AFF7C47F272}"/>
          </ac:spMkLst>
        </pc:spChg>
        <pc:spChg chg="mod">
          <ac:chgData name="Ellie Haworth (SCIE)" userId="56745de8-44a0-4559-8eea-ab86f2abf5f9" providerId="ADAL" clId="{FAD7AD1F-71D9-4109-B6D9-0ABC83038834}" dt="2024-09-09T14:34:58.091" v="1854"/>
          <ac:spMkLst>
            <pc:docMk/>
            <pc:sldMk cId="1363216764" sldId="2598"/>
            <ac:spMk id="3" creationId="{4213EB10-B0F4-DA66-A8B8-6FCA4423F80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476C3-758E-43E7-87C0-FE19667EB49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A5E4094-A024-4ACB-A09D-1C0E70939672}">
      <dgm:prSet custT="1"/>
      <dgm:spPr/>
      <dgm:t>
        <a:bodyPr/>
        <a:lstStyle/>
        <a:p>
          <a:r>
            <a:rPr lang="en-GB" sz="2400" b="0" i="0" dirty="0"/>
            <a:t>Statutory safeguarding is safeguarding with a </a:t>
          </a:r>
          <a:r>
            <a:rPr lang="en-GB" sz="2400" b="1" i="0" dirty="0"/>
            <a:t>capital S.  </a:t>
          </a:r>
          <a:r>
            <a:rPr lang="en-GB" sz="2400" b="0" i="0" dirty="0"/>
            <a:t>This is safeguarding that meets the requirements of the legislation and triggers a formal safeguarding enquiry coordinated by the local authority.</a:t>
          </a:r>
          <a:endParaRPr lang="en-US" sz="2400" dirty="0"/>
        </a:p>
      </dgm:t>
    </dgm:pt>
    <dgm:pt modelId="{76DB717D-170F-451F-B8C8-9ACDBEE0B400}" type="parTrans" cxnId="{19DD6EDD-BA5B-4868-BB0F-42645FB44D81}">
      <dgm:prSet/>
      <dgm:spPr/>
      <dgm:t>
        <a:bodyPr/>
        <a:lstStyle/>
        <a:p>
          <a:endParaRPr lang="en-US" sz="2000"/>
        </a:p>
      </dgm:t>
    </dgm:pt>
    <dgm:pt modelId="{68ECD602-7C0B-4E65-A45E-90059B98070A}" type="sibTrans" cxnId="{19DD6EDD-BA5B-4868-BB0F-42645FB44D81}">
      <dgm:prSet/>
      <dgm:spPr/>
      <dgm:t>
        <a:bodyPr/>
        <a:lstStyle/>
        <a:p>
          <a:endParaRPr lang="en-US" sz="2000"/>
        </a:p>
      </dgm:t>
    </dgm:pt>
    <dgm:pt modelId="{63B38345-828A-48AB-817D-C12E3784B885}">
      <dgm:prSet custT="1"/>
      <dgm:spPr/>
      <dgm:t>
        <a:bodyPr/>
        <a:lstStyle/>
        <a:p>
          <a:r>
            <a:rPr lang="en-GB" sz="2400" b="0" i="0" dirty="0"/>
            <a:t>The far more frequent type of safeguarding aims to protect those at risk of harm and ensure their wellbeing - safeguarding with a </a:t>
          </a:r>
          <a:r>
            <a:rPr lang="en-GB" sz="2400" b="1" i="0" dirty="0"/>
            <a:t>small s.  </a:t>
          </a:r>
          <a:r>
            <a:rPr lang="en-GB" sz="2400" b="0" i="0" dirty="0"/>
            <a:t>No less important and likely to be the most common form of safeguarding activity charities encounter.</a:t>
          </a:r>
          <a:endParaRPr lang="en-US" sz="2400" dirty="0"/>
        </a:p>
      </dgm:t>
    </dgm:pt>
    <dgm:pt modelId="{66AC4E59-6F3D-445A-99BC-7143D09FDAC1}" type="parTrans" cxnId="{4958FC67-966E-4F16-91EF-0895F439B3B8}">
      <dgm:prSet/>
      <dgm:spPr/>
      <dgm:t>
        <a:bodyPr/>
        <a:lstStyle/>
        <a:p>
          <a:endParaRPr lang="en-US" sz="2000"/>
        </a:p>
      </dgm:t>
    </dgm:pt>
    <dgm:pt modelId="{7278A012-EAE4-46AA-8B8C-F231B65D2830}" type="sibTrans" cxnId="{4958FC67-966E-4F16-91EF-0895F439B3B8}">
      <dgm:prSet/>
      <dgm:spPr/>
      <dgm:t>
        <a:bodyPr/>
        <a:lstStyle/>
        <a:p>
          <a:endParaRPr lang="en-US" sz="2000"/>
        </a:p>
      </dgm:t>
    </dgm:pt>
    <dgm:pt modelId="{62A5CE64-B3BB-4EA4-9485-C65CACFB161C}" type="pres">
      <dgm:prSet presAssocID="{8A6476C3-758E-43E7-87C0-FE19667EB49C}" presName="hierChild1" presStyleCnt="0">
        <dgm:presLayoutVars>
          <dgm:chPref val="1"/>
          <dgm:dir/>
          <dgm:animOne val="branch"/>
          <dgm:animLvl val="lvl"/>
          <dgm:resizeHandles/>
        </dgm:presLayoutVars>
      </dgm:prSet>
      <dgm:spPr/>
    </dgm:pt>
    <dgm:pt modelId="{58725A65-102C-4DC2-9FA3-5CECBD0C891F}" type="pres">
      <dgm:prSet presAssocID="{CA5E4094-A024-4ACB-A09D-1C0E70939672}" presName="hierRoot1" presStyleCnt="0"/>
      <dgm:spPr/>
    </dgm:pt>
    <dgm:pt modelId="{385A8EF5-1958-40CA-8D74-7880A596F73D}" type="pres">
      <dgm:prSet presAssocID="{CA5E4094-A024-4ACB-A09D-1C0E70939672}" presName="composite" presStyleCnt="0"/>
      <dgm:spPr/>
    </dgm:pt>
    <dgm:pt modelId="{3E5FB30A-FBE2-43F0-8B42-B474E39174BA}" type="pres">
      <dgm:prSet presAssocID="{CA5E4094-A024-4ACB-A09D-1C0E70939672}" presName="background" presStyleLbl="node0" presStyleIdx="0" presStyleCnt="2"/>
      <dgm:spPr>
        <a:solidFill>
          <a:schemeClr val="tx2">
            <a:lumMod val="50000"/>
            <a:lumOff val="50000"/>
          </a:schemeClr>
        </a:solidFill>
      </dgm:spPr>
    </dgm:pt>
    <dgm:pt modelId="{5B8FE718-1A3C-4AFD-89F3-84D9B6FEE25B}" type="pres">
      <dgm:prSet presAssocID="{CA5E4094-A024-4ACB-A09D-1C0E70939672}" presName="text" presStyleLbl="fgAcc0" presStyleIdx="0" presStyleCnt="2" custScaleY="150847">
        <dgm:presLayoutVars>
          <dgm:chPref val="3"/>
        </dgm:presLayoutVars>
      </dgm:prSet>
      <dgm:spPr/>
    </dgm:pt>
    <dgm:pt modelId="{CE8E91C6-5D35-4A3A-9BC2-070F5A510EF3}" type="pres">
      <dgm:prSet presAssocID="{CA5E4094-A024-4ACB-A09D-1C0E70939672}" presName="hierChild2" presStyleCnt="0"/>
      <dgm:spPr/>
    </dgm:pt>
    <dgm:pt modelId="{49A0A9F1-2599-4E29-B1D3-B92FD4535015}" type="pres">
      <dgm:prSet presAssocID="{63B38345-828A-48AB-817D-C12E3784B885}" presName="hierRoot1" presStyleCnt="0"/>
      <dgm:spPr/>
    </dgm:pt>
    <dgm:pt modelId="{D2023761-6C06-479F-B555-A74AF59E503B}" type="pres">
      <dgm:prSet presAssocID="{63B38345-828A-48AB-817D-C12E3784B885}" presName="composite" presStyleCnt="0"/>
      <dgm:spPr/>
    </dgm:pt>
    <dgm:pt modelId="{24B846EB-6451-4674-9397-792F43F4A34C}" type="pres">
      <dgm:prSet presAssocID="{63B38345-828A-48AB-817D-C12E3784B885}" presName="background" presStyleLbl="node0" presStyleIdx="1" presStyleCnt="2"/>
      <dgm:spPr>
        <a:solidFill>
          <a:schemeClr val="tx2">
            <a:lumMod val="50000"/>
            <a:lumOff val="50000"/>
          </a:schemeClr>
        </a:solidFill>
      </dgm:spPr>
    </dgm:pt>
    <dgm:pt modelId="{C275224C-56F3-417E-AB06-0F697FC06E9C}" type="pres">
      <dgm:prSet presAssocID="{63B38345-828A-48AB-817D-C12E3784B885}" presName="text" presStyleLbl="fgAcc0" presStyleIdx="1" presStyleCnt="2" custScaleX="104421" custScaleY="169788">
        <dgm:presLayoutVars>
          <dgm:chPref val="3"/>
        </dgm:presLayoutVars>
      </dgm:prSet>
      <dgm:spPr/>
    </dgm:pt>
    <dgm:pt modelId="{386CCC40-FCA1-4669-96E9-145A028486D5}" type="pres">
      <dgm:prSet presAssocID="{63B38345-828A-48AB-817D-C12E3784B885}" presName="hierChild2" presStyleCnt="0"/>
      <dgm:spPr/>
    </dgm:pt>
  </dgm:ptLst>
  <dgm:cxnLst>
    <dgm:cxn modelId="{A6C2472B-BD7A-41C2-A853-5219ABEDC39E}" type="presOf" srcId="{63B38345-828A-48AB-817D-C12E3784B885}" destId="{C275224C-56F3-417E-AB06-0F697FC06E9C}" srcOrd="0" destOrd="0" presId="urn:microsoft.com/office/officeart/2005/8/layout/hierarchy1"/>
    <dgm:cxn modelId="{4958FC67-966E-4F16-91EF-0895F439B3B8}" srcId="{8A6476C3-758E-43E7-87C0-FE19667EB49C}" destId="{63B38345-828A-48AB-817D-C12E3784B885}" srcOrd="1" destOrd="0" parTransId="{66AC4E59-6F3D-445A-99BC-7143D09FDAC1}" sibTransId="{7278A012-EAE4-46AA-8B8C-F231B65D2830}"/>
    <dgm:cxn modelId="{19DD6EDD-BA5B-4868-BB0F-42645FB44D81}" srcId="{8A6476C3-758E-43E7-87C0-FE19667EB49C}" destId="{CA5E4094-A024-4ACB-A09D-1C0E70939672}" srcOrd="0" destOrd="0" parTransId="{76DB717D-170F-451F-B8C8-9ACDBEE0B400}" sibTransId="{68ECD602-7C0B-4E65-A45E-90059B98070A}"/>
    <dgm:cxn modelId="{BDCD7BE7-2CF5-4912-A388-64911983FE1B}" type="presOf" srcId="{CA5E4094-A024-4ACB-A09D-1C0E70939672}" destId="{5B8FE718-1A3C-4AFD-89F3-84D9B6FEE25B}" srcOrd="0" destOrd="0" presId="urn:microsoft.com/office/officeart/2005/8/layout/hierarchy1"/>
    <dgm:cxn modelId="{B8CF5DF5-08F2-40C0-A097-BC54DE97294C}" type="presOf" srcId="{8A6476C3-758E-43E7-87C0-FE19667EB49C}" destId="{62A5CE64-B3BB-4EA4-9485-C65CACFB161C}" srcOrd="0" destOrd="0" presId="urn:microsoft.com/office/officeart/2005/8/layout/hierarchy1"/>
    <dgm:cxn modelId="{44AF1C15-8638-4D1F-90FC-91072F00E322}" type="presParOf" srcId="{62A5CE64-B3BB-4EA4-9485-C65CACFB161C}" destId="{58725A65-102C-4DC2-9FA3-5CECBD0C891F}" srcOrd="0" destOrd="0" presId="urn:microsoft.com/office/officeart/2005/8/layout/hierarchy1"/>
    <dgm:cxn modelId="{06834A45-09CF-4C33-B206-C4AE16964BA7}" type="presParOf" srcId="{58725A65-102C-4DC2-9FA3-5CECBD0C891F}" destId="{385A8EF5-1958-40CA-8D74-7880A596F73D}" srcOrd="0" destOrd="0" presId="urn:microsoft.com/office/officeart/2005/8/layout/hierarchy1"/>
    <dgm:cxn modelId="{7F873DF6-4B9E-44F3-8C45-7AC9478058A1}" type="presParOf" srcId="{385A8EF5-1958-40CA-8D74-7880A596F73D}" destId="{3E5FB30A-FBE2-43F0-8B42-B474E39174BA}" srcOrd="0" destOrd="0" presId="urn:microsoft.com/office/officeart/2005/8/layout/hierarchy1"/>
    <dgm:cxn modelId="{DB481F56-C1EC-4E38-B518-D7F0299290ED}" type="presParOf" srcId="{385A8EF5-1958-40CA-8D74-7880A596F73D}" destId="{5B8FE718-1A3C-4AFD-89F3-84D9B6FEE25B}" srcOrd="1" destOrd="0" presId="urn:microsoft.com/office/officeart/2005/8/layout/hierarchy1"/>
    <dgm:cxn modelId="{6633452C-606E-4FBE-A082-2BDCB3DD6092}" type="presParOf" srcId="{58725A65-102C-4DC2-9FA3-5CECBD0C891F}" destId="{CE8E91C6-5D35-4A3A-9BC2-070F5A510EF3}" srcOrd="1" destOrd="0" presId="urn:microsoft.com/office/officeart/2005/8/layout/hierarchy1"/>
    <dgm:cxn modelId="{68A7002C-15B2-459B-A1AF-C4039DC50FCC}" type="presParOf" srcId="{62A5CE64-B3BB-4EA4-9485-C65CACFB161C}" destId="{49A0A9F1-2599-4E29-B1D3-B92FD4535015}" srcOrd="1" destOrd="0" presId="urn:microsoft.com/office/officeart/2005/8/layout/hierarchy1"/>
    <dgm:cxn modelId="{F5B0C8CB-5099-44BB-9819-13FF394865DF}" type="presParOf" srcId="{49A0A9F1-2599-4E29-B1D3-B92FD4535015}" destId="{D2023761-6C06-479F-B555-A74AF59E503B}" srcOrd="0" destOrd="0" presId="urn:microsoft.com/office/officeart/2005/8/layout/hierarchy1"/>
    <dgm:cxn modelId="{C8D1723C-EA68-4DE9-A647-F82993C87162}" type="presParOf" srcId="{D2023761-6C06-479F-B555-A74AF59E503B}" destId="{24B846EB-6451-4674-9397-792F43F4A34C}" srcOrd="0" destOrd="0" presId="urn:microsoft.com/office/officeart/2005/8/layout/hierarchy1"/>
    <dgm:cxn modelId="{6929C933-1EF6-4642-90D1-3AF89CF59796}" type="presParOf" srcId="{D2023761-6C06-479F-B555-A74AF59E503B}" destId="{C275224C-56F3-417E-AB06-0F697FC06E9C}" srcOrd="1" destOrd="0" presId="urn:microsoft.com/office/officeart/2005/8/layout/hierarchy1"/>
    <dgm:cxn modelId="{B3B785E4-7951-417A-B688-ED41AD9BEA5C}" type="presParOf" srcId="{49A0A9F1-2599-4E29-B1D3-B92FD4535015}" destId="{386CCC40-FCA1-4669-96E9-145A028486D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659DA5-94A7-416F-BAFB-46C8A0F6448E}"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GB"/>
        </a:p>
      </dgm:t>
    </dgm:pt>
    <dgm:pt modelId="{93934012-A601-4970-88B0-1023FFE81E29}">
      <dgm:prSet phldrT="[Text]"/>
      <dgm:spPr/>
      <dgm:t>
        <a:bodyPr/>
        <a:lstStyle/>
        <a:p>
          <a:r>
            <a:rPr lang="en-GB" dirty="0"/>
            <a:t>Long term</a:t>
          </a:r>
        </a:p>
      </dgm:t>
    </dgm:pt>
    <dgm:pt modelId="{E0FF009F-9F18-4711-A54D-EBCDAE630F9A}" type="parTrans" cxnId="{1CC4F50F-B52B-4966-9E20-A15298487871}">
      <dgm:prSet/>
      <dgm:spPr/>
      <dgm:t>
        <a:bodyPr/>
        <a:lstStyle/>
        <a:p>
          <a:endParaRPr lang="en-GB"/>
        </a:p>
      </dgm:t>
    </dgm:pt>
    <dgm:pt modelId="{D621B67F-4DDA-4E0A-B9FA-A541FA79F951}" type="sibTrans" cxnId="{1CC4F50F-B52B-4966-9E20-A15298487871}">
      <dgm:prSet/>
      <dgm:spPr/>
      <dgm:t>
        <a:bodyPr/>
        <a:lstStyle/>
        <a:p>
          <a:endParaRPr lang="en-GB"/>
        </a:p>
      </dgm:t>
    </dgm:pt>
    <dgm:pt modelId="{063D9020-9CA1-49E7-98AD-CBB147981FDB}">
      <dgm:prSet phldrT="[Text]" phldr="1"/>
      <dgm:spPr/>
      <dgm:t>
        <a:bodyPr/>
        <a:lstStyle/>
        <a:p>
          <a:endParaRPr lang="en-GB"/>
        </a:p>
      </dgm:t>
    </dgm:pt>
    <dgm:pt modelId="{5A95B176-8C76-479A-9A42-6FDCD4D53ED4}" type="parTrans" cxnId="{4979D5B9-0064-4663-9DF1-ABB790F88355}">
      <dgm:prSet/>
      <dgm:spPr/>
      <dgm:t>
        <a:bodyPr/>
        <a:lstStyle/>
        <a:p>
          <a:endParaRPr lang="en-GB"/>
        </a:p>
      </dgm:t>
    </dgm:pt>
    <dgm:pt modelId="{331DB446-3F0A-4F2A-8B94-EC0F6C84FA93}" type="sibTrans" cxnId="{4979D5B9-0064-4663-9DF1-ABB790F88355}">
      <dgm:prSet/>
      <dgm:spPr/>
      <dgm:t>
        <a:bodyPr/>
        <a:lstStyle/>
        <a:p>
          <a:endParaRPr lang="en-GB"/>
        </a:p>
      </dgm:t>
    </dgm:pt>
    <dgm:pt modelId="{FE4B2C45-DC30-4FF5-A4BC-E15178614A03}">
      <dgm:prSet phldrT="[Text]"/>
      <dgm:spPr/>
      <dgm:t>
        <a:bodyPr/>
        <a:lstStyle/>
        <a:p>
          <a:r>
            <a:rPr lang="en-GB" dirty="0"/>
            <a:t>Medium Term</a:t>
          </a:r>
        </a:p>
      </dgm:t>
    </dgm:pt>
    <dgm:pt modelId="{B52CEDD9-3BC2-4938-A793-B7F25AAEEAF9}" type="parTrans" cxnId="{E6D41CD3-6387-4F92-8DBD-67C74B3BB303}">
      <dgm:prSet/>
      <dgm:spPr/>
      <dgm:t>
        <a:bodyPr/>
        <a:lstStyle/>
        <a:p>
          <a:endParaRPr lang="en-GB"/>
        </a:p>
      </dgm:t>
    </dgm:pt>
    <dgm:pt modelId="{AC5DE172-7AB5-4075-AED0-56111801C35F}" type="sibTrans" cxnId="{E6D41CD3-6387-4F92-8DBD-67C74B3BB303}">
      <dgm:prSet/>
      <dgm:spPr/>
      <dgm:t>
        <a:bodyPr/>
        <a:lstStyle/>
        <a:p>
          <a:endParaRPr lang="en-GB"/>
        </a:p>
      </dgm:t>
    </dgm:pt>
    <dgm:pt modelId="{831EEF3A-8EB9-4419-B27A-238B10325A53}">
      <dgm:prSet phldrT="[Text]" phldr="1"/>
      <dgm:spPr/>
      <dgm:t>
        <a:bodyPr/>
        <a:lstStyle/>
        <a:p>
          <a:endParaRPr lang="en-GB"/>
        </a:p>
      </dgm:t>
    </dgm:pt>
    <dgm:pt modelId="{30B8BFFD-45DA-4EDE-AD07-9FC04D9245B7}" type="parTrans" cxnId="{51F022BE-03B7-49A8-A529-C089FA284FB4}">
      <dgm:prSet/>
      <dgm:spPr/>
      <dgm:t>
        <a:bodyPr/>
        <a:lstStyle/>
        <a:p>
          <a:endParaRPr lang="en-GB"/>
        </a:p>
      </dgm:t>
    </dgm:pt>
    <dgm:pt modelId="{C533B671-701A-4F60-854E-341359E057AF}" type="sibTrans" cxnId="{51F022BE-03B7-49A8-A529-C089FA284FB4}">
      <dgm:prSet/>
      <dgm:spPr/>
      <dgm:t>
        <a:bodyPr/>
        <a:lstStyle/>
        <a:p>
          <a:endParaRPr lang="en-GB"/>
        </a:p>
      </dgm:t>
    </dgm:pt>
    <dgm:pt modelId="{969C8AB1-D998-4BE0-BEFD-94DBE0033BEA}">
      <dgm:prSet phldrT="[Text]"/>
      <dgm:spPr/>
      <dgm:t>
        <a:bodyPr/>
        <a:lstStyle/>
        <a:p>
          <a:r>
            <a:rPr lang="en-GB" dirty="0"/>
            <a:t>Short Term</a:t>
          </a:r>
        </a:p>
      </dgm:t>
    </dgm:pt>
    <dgm:pt modelId="{380EE036-E977-454A-BC9F-6104356ABC5F}" type="parTrans" cxnId="{9BC74DC5-9808-4E16-AC18-B712F7489AD2}">
      <dgm:prSet/>
      <dgm:spPr/>
      <dgm:t>
        <a:bodyPr/>
        <a:lstStyle/>
        <a:p>
          <a:endParaRPr lang="en-GB"/>
        </a:p>
      </dgm:t>
    </dgm:pt>
    <dgm:pt modelId="{037701B4-F6A9-48DD-8A1E-91B31EA4CBA8}" type="sibTrans" cxnId="{9BC74DC5-9808-4E16-AC18-B712F7489AD2}">
      <dgm:prSet/>
      <dgm:spPr/>
      <dgm:t>
        <a:bodyPr/>
        <a:lstStyle/>
        <a:p>
          <a:endParaRPr lang="en-GB"/>
        </a:p>
      </dgm:t>
    </dgm:pt>
    <dgm:pt modelId="{CE471A1D-A908-45B1-AF81-A4901AF3DEB0}">
      <dgm:prSet phldrT="[Text]" phldr="1"/>
      <dgm:spPr/>
      <dgm:t>
        <a:bodyPr/>
        <a:lstStyle/>
        <a:p>
          <a:endParaRPr lang="en-GB"/>
        </a:p>
      </dgm:t>
    </dgm:pt>
    <dgm:pt modelId="{AC9F4FD2-2C5D-4E22-B4DC-FD02CA00584C}" type="parTrans" cxnId="{80031BFC-49BD-4E19-938C-AF366CEAEBEC}">
      <dgm:prSet/>
      <dgm:spPr/>
      <dgm:t>
        <a:bodyPr/>
        <a:lstStyle/>
        <a:p>
          <a:endParaRPr lang="en-GB"/>
        </a:p>
      </dgm:t>
    </dgm:pt>
    <dgm:pt modelId="{1058B024-CDE1-4B22-80D1-83E96D013A02}" type="sibTrans" cxnId="{80031BFC-49BD-4E19-938C-AF366CEAEBEC}">
      <dgm:prSet/>
      <dgm:spPr/>
      <dgm:t>
        <a:bodyPr/>
        <a:lstStyle/>
        <a:p>
          <a:endParaRPr lang="en-GB"/>
        </a:p>
      </dgm:t>
    </dgm:pt>
    <dgm:pt modelId="{CC93EC0A-D613-4C56-8792-41B6AB2660C4}" type="pres">
      <dgm:prSet presAssocID="{BA659DA5-94A7-416F-BAFB-46C8A0F6448E}" presName="Name0" presStyleCnt="0">
        <dgm:presLayoutVars>
          <dgm:chMax val="5"/>
          <dgm:chPref val="5"/>
          <dgm:dir/>
          <dgm:animLvl val="lvl"/>
        </dgm:presLayoutVars>
      </dgm:prSet>
      <dgm:spPr/>
    </dgm:pt>
    <dgm:pt modelId="{862E128B-28AE-48F4-BF5F-0098B79B9B48}" type="pres">
      <dgm:prSet presAssocID="{93934012-A601-4970-88B0-1023FFE81E29}" presName="parentText1" presStyleLbl="node1" presStyleIdx="0" presStyleCnt="3">
        <dgm:presLayoutVars>
          <dgm:chMax/>
          <dgm:chPref val="3"/>
          <dgm:bulletEnabled val="1"/>
        </dgm:presLayoutVars>
      </dgm:prSet>
      <dgm:spPr/>
    </dgm:pt>
    <dgm:pt modelId="{1ABD3E99-AD31-4EFF-AA0F-284BD2D4DBCC}" type="pres">
      <dgm:prSet presAssocID="{93934012-A601-4970-88B0-1023FFE81E29}" presName="childText1" presStyleLbl="solidAlignAcc1" presStyleIdx="0" presStyleCnt="3">
        <dgm:presLayoutVars>
          <dgm:chMax val="0"/>
          <dgm:chPref val="0"/>
          <dgm:bulletEnabled val="1"/>
        </dgm:presLayoutVars>
      </dgm:prSet>
      <dgm:spPr/>
    </dgm:pt>
    <dgm:pt modelId="{0FEB03D0-105F-4502-899E-F3334655E528}" type="pres">
      <dgm:prSet presAssocID="{FE4B2C45-DC30-4FF5-A4BC-E15178614A03}" presName="parentText2" presStyleLbl="node1" presStyleIdx="1" presStyleCnt="3">
        <dgm:presLayoutVars>
          <dgm:chMax/>
          <dgm:chPref val="3"/>
          <dgm:bulletEnabled val="1"/>
        </dgm:presLayoutVars>
      </dgm:prSet>
      <dgm:spPr/>
    </dgm:pt>
    <dgm:pt modelId="{0933A7A4-9E32-4435-B278-A92E9ED82411}" type="pres">
      <dgm:prSet presAssocID="{FE4B2C45-DC30-4FF5-A4BC-E15178614A03}" presName="childText2" presStyleLbl="solidAlignAcc1" presStyleIdx="1" presStyleCnt="3">
        <dgm:presLayoutVars>
          <dgm:chMax val="0"/>
          <dgm:chPref val="0"/>
          <dgm:bulletEnabled val="1"/>
        </dgm:presLayoutVars>
      </dgm:prSet>
      <dgm:spPr/>
    </dgm:pt>
    <dgm:pt modelId="{57EDE7A1-69B1-430D-A1D5-F7E46E90D4AE}" type="pres">
      <dgm:prSet presAssocID="{969C8AB1-D998-4BE0-BEFD-94DBE0033BEA}" presName="parentText3" presStyleLbl="node1" presStyleIdx="2" presStyleCnt="3">
        <dgm:presLayoutVars>
          <dgm:chMax/>
          <dgm:chPref val="3"/>
          <dgm:bulletEnabled val="1"/>
        </dgm:presLayoutVars>
      </dgm:prSet>
      <dgm:spPr/>
    </dgm:pt>
    <dgm:pt modelId="{018A00FD-7072-48AC-8111-7CB528027720}" type="pres">
      <dgm:prSet presAssocID="{969C8AB1-D998-4BE0-BEFD-94DBE0033BEA}" presName="childText3" presStyleLbl="solidAlignAcc1" presStyleIdx="2" presStyleCnt="3">
        <dgm:presLayoutVars>
          <dgm:chMax val="0"/>
          <dgm:chPref val="0"/>
          <dgm:bulletEnabled val="1"/>
        </dgm:presLayoutVars>
      </dgm:prSet>
      <dgm:spPr/>
    </dgm:pt>
  </dgm:ptLst>
  <dgm:cxnLst>
    <dgm:cxn modelId="{1CC4F50F-B52B-4966-9E20-A15298487871}" srcId="{BA659DA5-94A7-416F-BAFB-46C8A0F6448E}" destId="{93934012-A601-4970-88B0-1023FFE81E29}" srcOrd="0" destOrd="0" parTransId="{E0FF009F-9F18-4711-A54D-EBCDAE630F9A}" sibTransId="{D621B67F-4DDA-4E0A-B9FA-A541FA79F951}"/>
    <dgm:cxn modelId="{A9EBC210-B0A8-4FA6-9DFA-A20A8A553141}" type="presOf" srcId="{93934012-A601-4970-88B0-1023FFE81E29}" destId="{862E128B-28AE-48F4-BF5F-0098B79B9B48}" srcOrd="0" destOrd="0" presId="urn:microsoft.com/office/officeart/2009/3/layout/IncreasingArrowsProcess"/>
    <dgm:cxn modelId="{FBD9D96F-2609-4233-9107-70F65506AF26}" type="presOf" srcId="{CE471A1D-A908-45B1-AF81-A4901AF3DEB0}" destId="{018A00FD-7072-48AC-8111-7CB528027720}" srcOrd="0" destOrd="0" presId="urn:microsoft.com/office/officeart/2009/3/layout/IncreasingArrowsProcess"/>
    <dgm:cxn modelId="{C17A0D78-0938-4BA9-B224-9D73B1E9A811}" type="presOf" srcId="{FE4B2C45-DC30-4FF5-A4BC-E15178614A03}" destId="{0FEB03D0-105F-4502-899E-F3334655E528}" srcOrd="0" destOrd="0" presId="urn:microsoft.com/office/officeart/2009/3/layout/IncreasingArrowsProcess"/>
    <dgm:cxn modelId="{4979D5B9-0064-4663-9DF1-ABB790F88355}" srcId="{93934012-A601-4970-88B0-1023FFE81E29}" destId="{063D9020-9CA1-49E7-98AD-CBB147981FDB}" srcOrd="0" destOrd="0" parTransId="{5A95B176-8C76-479A-9A42-6FDCD4D53ED4}" sibTransId="{331DB446-3F0A-4F2A-8B94-EC0F6C84FA93}"/>
    <dgm:cxn modelId="{51F022BE-03B7-49A8-A529-C089FA284FB4}" srcId="{FE4B2C45-DC30-4FF5-A4BC-E15178614A03}" destId="{831EEF3A-8EB9-4419-B27A-238B10325A53}" srcOrd="0" destOrd="0" parTransId="{30B8BFFD-45DA-4EDE-AD07-9FC04D9245B7}" sibTransId="{C533B671-701A-4F60-854E-341359E057AF}"/>
    <dgm:cxn modelId="{9BC74DC5-9808-4E16-AC18-B712F7489AD2}" srcId="{BA659DA5-94A7-416F-BAFB-46C8A0F6448E}" destId="{969C8AB1-D998-4BE0-BEFD-94DBE0033BEA}" srcOrd="2" destOrd="0" parTransId="{380EE036-E977-454A-BC9F-6104356ABC5F}" sibTransId="{037701B4-F6A9-48DD-8A1E-91B31EA4CBA8}"/>
    <dgm:cxn modelId="{FAE58DC8-9475-4CD1-9DAB-DFD3B5F46F8E}" type="presOf" srcId="{969C8AB1-D998-4BE0-BEFD-94DBE0033BEA}" destId="{57EDE7A1-69B1-430D-A1D5-F7E46E90D4AE}" srcOrd="0" destOrd="0" presId="urn:microsoft.com/office/officeart/2009/3/layout/IncreasingArrowsProcess"/>
    <dgm:cxn modelId="{9989A6C9-EE1F-4EBD-9DBD-7FAB54C2F068}" type="presOf" srcId="{831EEF3A-8EB9-4419-B27A-238B10325A53}" destId="{0933A7A4-9E32-4435-B278-A92E9ED82411}" srcOrd="0" destOrd="0" presId="urn:microsoft.com/office/officeart/2009/3/layout/IncreasingArrowsProcess"/>
    <dgm:cxn modelId="{E6D41CD3-6387-4F92-8DBD-67C74B3BB303}" srcId="{BA659DA5-94A7-416F-BAFB-46C8A0F6448E}" destId="{FE4B2C45-DC30-4FF5-A4BC-E15178614A03}" srcOrd="1" destOrd="0" parTransId="{B52CEDD9-3BC2-4938-A793-B7F25AAEEAF9}" sibTransId="{AC5DE172-7AB5-4075-AED0-56111801C35F}"/>
    <dgm:cxn modelId="{8D8EF2D7-61CF-4791-9498-757A92FA4798}" type="presOf" srcId="{063D9020-9CA1-49E7-98AD-CBB147981FDB}" destId="{1ABD3E99-AD31-4EFF-AA0F-284BD2D4DBCC}" srcOrd="0" destOrd="0" presId="urn:microsoft.com/office/officeart/2009/3/layout/IncreasingArrowsProcess"/>
    <dgm:cxn modelId="{8B900AFC-11BA-4A4C-A712-13DA69F2F121}" type="presOf" srcId="{BA659DA5-94A7-416F-BAFB-46C8A0F6448E}" destId="{CC93EC0A-D613-4C56-8792-41B6AB2660C4}" srcOrd="0" destOrd="0" presId="urn:microsoft.com/office/officeart/2009/3/layout/IncreasingArrowsProcess"/>
    <dgm:cxn modelId="{80031BFC-49BD-4E19-938C-AF366CEAEBEC}" srcId="{969C8AB1-D998-4BE0-BEFD-94DBE0033BEA}" destId="{CE471A1D-A908-45B1-AF81-A4901AF3DEB0}" srcOrd="0" destOrd="0" parTransId="{AC9F4FD2-2C5D-4E22-B4DC-FD02CA00584C}" sibTransId="{1058B024-CDE1-4B22-80D1-83E96D013A02}"/>
    <dgm:cxn modelId="{32484CDF-D964-4A67-9240-A0D39F8CA3F8}" type="presParOf" srcId="{CC93EC0A-D613-4C56-8792-41B6AB2660C4}" destId="{862E128B-28AE-48F4-BF5F-0098B79B9B48}" srcOrd="0" destOrd="0" presId="urn:microsoft.com/office/officeart/2009/3/layout/IncreasingArrowsProcess"/>
    <dgm:cxn modelId="{E0290F33-C63C-4FB4-8DEB-8D0932A5788B}" type="presParOf" srcId="{CC93EC0A-D613-4C56-8792-41B6AB2660C4}" destId="{1ABD3E99-AD31-4EFF-AA0F-284BD2D4DBCC}" srcOrd="1" destOrd="0" presId="urn:microsoft.com/office/officeart/2009/3/layout/IncreasingArrowsProcess"/>
    <dgm:cxn modelId="{E38C6B38-BEE0-4150-ABD3-D68F83E83E6F}" type="presParOf" srcId="{CC93EC0A-D613-4C56-8792-41B6AB2660C4}" destId="{0FEB03D0-105F-4502-899E-F3334655E528}" srcOrd="2" destOrd="0" presId="urn:microsoft.com/office/officeart/2009/3/layout/IncreasingArrowsProcess"/>
    <dgm:cxn modelId="{46CD610F-38E7-406C-98AA-AE9DD8259E2B}" type="presParOf" srcId="{CC93EC0A-D613-4C56-8792-41B6AB2660C4}" destId="{0933A7A4-9E32-4435-B278-A92E9ED82411}" srcOrd="3" destOrd="0" presId="urn:microsoft.com/office/officeart/2009/3/layout/IncreasingArrowsProcess"/>
    <dgm:cxn modelId="{049CDAB5-256D-42BE-AC3A-A4B938AF787D}" type="presParOf" srcId="{CC93EC0A-D613-4C56-8792-41B6AB2660C4}" destId="{57EDE7A1-69B1-430D-A1D5-F7E46E90D4AE}" srcOrd="4" destOrd="0" presId="urn:microsoft.com/office/officeart/2009/3/layout/IncreasingArrowsProcess"/>
    <dgm:cxn modelId="{2184E913-2B90-41C4-A94D-525440F024CF}" type="presParOf" srcId="{CC93EC0A-D613-4C56-8792-41B6AB2660C4}" destId="{018A00FD-7072-48AC-8111-7CB528027720}"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FB30A-FBE2-43F0-8B42-B474E39174BA}">
      <dsp:nvSpPr>
        <dsp:cNvPr id="0" name=""/>
        <dsp:cNvSpPr/>
      </dsp:nvSpPr>
      <dsp:spPr>
        <a:xfrm>
          <a:off x="462" y="253841"/>
          <a:ext cx="3591630" cy="3440345"/>
        </a:xfrm>
        <a:prstGeom prst="roundRect">
          <a:avLst>
            <a:gd name="adj" fmla="val 10000"/>
          </a:avLst>
        </a:prstGeom>
        <a:solidFill>
          <a:schemeClr val="tx2">
            <a:lumMod val="50000"/>
            <a:lumOff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8FE718-1A3C-4AFD-89F3-84D9B6FEE25B}">
      <dsp:nvSpPr>
        <dsp:cNvPr id="0" name=""/>
        <dsp:cNvSpPr/>
      </dsp:nvSpPr>
      <dsp:spPr>
        <a:xfrm>
          <a:off x="399532" y="632957"/>
          <a:ext cx="3591630" cy="344034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i="0" kern="1200" dirty="0"/>
            <a:t>Statutory safeguarding is safeguarding with a </a:t>
          </a:r>
          <a:r>
            <a:rPr lang="en-GB" sz="2400" b="1" i="0" kern="1200" dirty="0"/>
            <a:t>capital S.  </a:t>
          </a:r>
          <a:r>
            <a:rPr lang="en-GB" sz="2400" b="0" i="0" kern="1200" dirty="0"/>
            <a:t>This is safeguarding that meets the requirements of the legislation and triggers a formal safeguarding enquiry coordinated by the local authority.</a:t>
          </a:r>
          <a:endParaRPr lang="en-US" sz="2400" kern="1200" dirty="0"/>
        </a:p>
      </dsp:txBody>
      <dsp:txXfrm>
        <a:off x="500296" y="733721"/>
        <a:ext cx="3390102" cy="3238817"/>
      </dsp:txXfrm>
    </dsp:sp>
    <dsp:sp modelId="{24B846EB-6451-4674-9397-792F43F4A34C}">
      <dsp:nvSpPr>
        <dsp:cNvPr id="0" name=""/>
        <dsp:cNvSpPr/>
      </dsp:nvSpPr>
      <dsp:spPr>
        <a:xfrm>
          <a:off x="4390233" y="253841"/>
          <a:ext cx="3750416" cy="3872329"/>
        </a:xfrm>
        <a:prstGeom prst="roundRect">
          <a:avLst>
            <a:gd name="adj" fmla="val 10000"/>
          </a:avLst>
        </a:prstGeom>
        <a:solidFill>
          <a:schemeClr val="tx2">
            <a:lumMod val="50000"/>
            <a:lumOff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75224C-56F3-417E-AB06-0F697FC06E9C}">
      <dsp:nvSpPr>
        <dsp:cNvPr id="0" name=""/>
        <dsp:cNvSpPr/>
      </dsp:nvSpPr>
      <dsp:spPr>
        <a:xfrm>
          <a:off x="4789303" y="632957"/>
          <a:ext cx="3750416" cy="387232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0" i="0" kern="1200" dirty="0"/>
            <a:t>The far more frequent type of safeguarding aims to protect those at risk of harm and ensure their wellbeing - safeguarding with a </a:t>
          </a:r>
          <a:r>
            <a:rPr lang="en-GB" sz="2400" b="1" i="0" kern="1200" dirty="0"/>
            <a:t>small s.  </a:t>
          </a:r>
          <a:r>
            <a:rPr lang="en-GB" sz="2400" b="0" i="0" kern="1200" dirty="0"/>
            <a:t>No less important and likely to be the most common form of safeguarding activity charities encounter.</a:t>
          </a:r>
          <a:endParaRPr lang="en-US" sz="2400" kern="1200" dirty="0"/>
        </a:p>
      </dsp:txBody>
      <dsp:txXfrm>
        <a:off x="4899149" y="742803"/>
        <a:ext cx="3530724" cy="3652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128B-28AE-48F4-BF5F-0098B79B9B48}">
      <dsp:nvSpPr>
        <dsp:cNvPr id="0" name=""/>
        <dsp:cNvSpPr/>
      </dsp:nvSpPr>
      <dsp:spPr>
        <a:xfrm>
          <a:off x="424722" y="9518"/>
          <a:ext cx="8462829" cy="1232510"/>
        </a:xfrm>
        <a:prstGeom prst="rightArrow">
          <a:avLst>
            <a:gd name="adj1" fmla="val 50000"/>
            <a:gd name="adj2" fmla="val 5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5661" numCol="1" spcCol="1270" anchor="ctr" anchorCtr="0">
          <a:noAutofit/>
        </a:bodyPr>
        <a:lstStyle/>
        <a:p>
          <a:pPr marL="0" lvl="0" indent="0" algn="l" defTabSz="1022350">
            <a:lnSpc>
              <a:spcPct val="90000"/>
            </a:lnSpc>
            <a:spcBef>
              <a:spcPct val="0"/>
            </a:spcBef>
            <a:spcAft>
              <a:spcPct val="35000"/>
            </a:spcAft>
            <a:buNone/>
          </a:pPr>
          <a:r>
            <a:rPr lang="en-GB" sz="2300" kern="1200" dirty="0"/>
            <a:t>Long term</a:t>
          </a:r>
        </a:p>
      </dsp:txBody>
      <dsp:txXfrm>
        <a:off x="424722" y="317646"/>
        <a:ext cx="8154702" cy="616255"/>
      </dsp:txXfrm>
    </dsp:sp>
    <dsp:sp modelId="{1ABD3E99-AD31-4EFF-AA0F-284BD2D4DBCC}">
      <dsp:nvSpPr>
        <dsp:cNvPr id="0" name=""/>
        <dsp:cNvSpPr/>
      </dsp:nvSpPr>
      <dsp:spPr>
        <a:xfrm>
          <a:off x="424722" y="959961"/>
          <a:ext cx="2606551" cy="237426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GB" sz="2300" kern="1200"/>
        </a:p>
      </dsp:txBody>
      <dsp:txXfrm>
        <a:off x="424722" y="959961"/>
        <a:ext cx="2606551" cy="2374268"/>
      </dsp:txXfrm>
    </dsp:sp>
    <dsp:sp modelId="{0FEB03D0-105F-4502-899E-F3334655E528}">
      <dsp:nvSpPr>
        <dsp:cNvPr id="0" name=""/>
        <dsp:cNvSpPr/>
      </dsp:nvSpPr>
      <dsp:spPr>
        <a:xfrm>
          <a:off x="3031274" y="420355"/>
          <a:ext cx="5856278" cy="1232510"/>
        </a:xfrm>
        <a:prstGeom prst="rightArrow">
          <a:avLst>
            <a:gd name="adj1" fmla="val 50000"/>
            <a:gd name="adj2" fmla="val 5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5661" numCol="1" spcCol="1270" anchor="ctr" anchorCtr="0">
          <a:noAutofit/>
        </a:bodyPr>
        <a:lstStyle/>
        <a:p>
          <a:pPr marL="0" lvl="0" indent="0" algn="l" defTabSz="1022350">
            <a:lnSpc>
              <a:spcPct val="90000"/>
            </a:lnSpc>
            <a:spcBef>
              <a:spcPct val="0"/>
            </a:spcBef>
            <a:spcAft>
              <a:spcPct val="35000"/>
            </a:spcAft>
            <a:buNone/>
          </a:pPr>
          <a:r>
            <a:rPr lang="en-GB" sz="2300" kern="1200" dirty="0"/>
            <a:t>Medium Term</a:t>
          </a:r>
        </a:p>
      </dsp:txBody>
      <dsp:txXfrm>
        <a:off x="3031274" y="728483"/>
        <a:ext cx="5548151" cy="616255"/>
      </dsp:txXfrm>
    </dsp:sp>
    <dsp:sp modelId="{0933A7A4-9E32-4435-B278-A92E9ED82411}">
      <dsp:nvSpPr>
        <dsp:cNvPr id="0" name=""/>
        <dsp:cNvSpPr/>
      </dsp:nvSpPr>
      <dsp:spPr>
        <a:xfrm>
          <a:off x="3031274" y="1370798"/>
          <a:ext cx="2606551" cy="237426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GB" sz="2300" kern="1200"/>
        </a:p>
      </dsp:txBody>
      <dsp:txXfrm>
        <a:off x="3031274" y="1370798"/>
        <a:ext cx="2606551" cy="2374268"/>
      </dsp:txXfrm>
    </dsp:sp>
    <dsp:sp modelId="{57EDE7A1-69B1-430D-A1D5-F7E46E90D4AE}">
      <dsp:nvSpPr>
        <dsp:cNvPr id="0" name=""/>
        <dsp:cNvSpPr/>
      </dsp:nvSpPr>
      <dsp:spPr>
        <a:xfrm>
          <a:off x="5637825" y="831191"/>
          <a:ext cx="3249726" cy="1232510"/>
        </a:xfrm>
        <a:prstGeom prst="rightArrow">
          <a:avLst>
            <a:gd name="adj1" fmla="val 50000"/>
            <a:gd name="adj2" fmla="val 5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5661" numCol="1" spcCol="1270" anchor="ctr" anchorCtr="0">
          <a:noAutofit/>
        </a:bodyPr>
        <a:lstStyle/>
        <a:p>
          <a:pPr marL="0" lvl="0" indent="0" algn="l" defTabSz="1022350">
            <a:lnSpc>
              <a:spcPct val="90000"/>
            </a:lnSpc>
            <a:spcBef>
              <a:spcPct val="0"/>
            </a:spcBef>
            <a:spcAft>
              <a:spcPct val="35000"/>
            </a:spcAft>
            <a:buNone/>
          </a:pPr>
          <a:r>
            <a:rPr lang="en-GB" sz="2300" kern="1200" dirty="0"/>
            <a:t>Short Term</a:t>
          </a:r>
        </a:p>
      </dsp:txBody>
      <dsp:txXfrm>
        <a:off x="5637825" y="1139319"/>
        <a:ext cx="2941599" cy="616255"/>
      </dsp:txXfrm>
    </dsp:sp>
    <dsp:sp modelId="{018A00FD-7072-48AC-8111-7CB528027720}">
      <dsp:nvSpPr>
        <dsp:cNvPr id="0" name=""/>
        <dsp:cNvSpPr/>
      </dsp:nvSpPr>
      <dsp:spPr>
        <a:xfrm>
          <a:off x="5637825" y="1781635"/>
          <a:ext cx="2606551" cy="2339521"/>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GB" sz="2300" kern="1200"/>
        </a:p>
      </dsp:txBody>
      <dsp:txXfrm>
        <a:off x="5637825" y="1781635"/>
        <a:ext cx="2606551" cy="23395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8C628-4515-4D1F-854C-E017D6EF2C4F}" type="datetimeFigureOut">
              <a:rPr lang="en-GB" smtClean="0"/>
              <a:t>09/09/2024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74706B-1D52-471D-A70F-E09712037099}" type="slidenum">
              <a:rPr lang="en-GB" smtClean="0"/>
              <a:t>‹#›</a:t>
            </a:fld>
            <a:endParaRPr lang="en-GB"/>
          </a:p>
        </p:txBody>
      </p:sp>
    </p:spTree>
    <p:extLst>
      <p:ext uri="{BB962C8B-B14F-4D97-AF65-F5344CB8AC3E}">
        <p14:creationId xmlns:p14="http://schemas.microsoft.com/office/powerpoint/2010/main" val="95613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Dez</a:t>
            </a:r>
          </a:p>
        </p:txBody>
      </p:sp>
      <p:sp>
        <p:nvSpPr>
          <p:cNvPr id="4" name="Slide Number Placeholder 3"/>
          <p:cNvSpPr>
            <a:spLocks noGrp="1"/>
          </p:cNvSpPr>
          <p:nvPr>
            <p:ph type="sldNum" sz="quarter" idx="5"/>
          </p:nvPr>
        </p:nvSpPr>
        <p:spPr/>
        <p:txBody>
          <a:bodyPr/>
          <a:lstStyle/>
          <a:p>
            <a:fld id="{B674706B-1D52-471D-A70F-E09712037099}" type="slidenum">
              <a:rPr lang="en-GB" smtClean="0"/>
              <a:t>2</a:t>
            </a:fld>
            <a:endParaRPr lang="en-GB"/>
          </a:p>
        </p:txBody>
      </p:sp>
    </p:spTree>
    <p:extLst>
      <p:ext uri="{BB962C8B-B14F-4D97-AF65-F5344CB8AC3E}">
        <p14:creationId xmlns:p14="http://schemas.microsoft.com/office/powerpoint/2010/main" val="109304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Vijay</a:t>
            </a:r>
          </a:p>
        </p:txBody>
      </p:sp>
      <p:sp>
        <p:nvSpPr>
          <p:cNvPr id="4" name="Slide Number Placeholder 3"/>
          <p:cNvSpPr>
            <a:spLocks noGrp="1"/>
          </p:cNvSpPr>
          <p:nvPr>
            <p:ph type="sldNum" sz="quarter" idx="5"/>
          </p:nvPr>
        </p:nvSpPr>
        <p:spPr/>
        <p:txBody>
          <a:bodyPr/>
          <a:lstStyle/>
          <a:p>
            <a:fld id="{B674706B-1D52-471D-A70F-E09712037099}" type="slidenum">
              <a:rPr lang="en-GB" smtClean="0"/>
              <a:t>18</a:t>
            </a:fld>
            <a:endParaRPr lang="en-GB"/>
          </a:p>
        </p:txBody>
      </p:sp>
    </p:spTree>
    <p:extLst>
      <p:ext uri="{BB962C8B-B14F-4D97-AF65-F5344CB8AC3E}">
        <p14:creationId xmlns:p14="http://schemas.microsoft.com/office/powerpoint/2010/main" val="107692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74706B-1D52-471D-A70F-E09712037099}" type="slidenum">
              <a:rPr lang="en-GB" smtClean="0"/>
              <a:t>21</a:t>
            </a:fld>
            <a:endParaRPr lang="en-GB"/>
          </a:p>
        </p:txBody>
      </p:sp>
    </p:spTree>
    <p:extLst>
      <p:ext uri="{BB962C8B-B14F-4D97-AF65-F5344CB8AC3E}">
        <p14:creationId xmlns:p14="http://schemas.microsoft.com/office/powerpoint/2010/main" val="1165391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Both</a:t>
            </a:r>
          </a:p>
          <a:p>
            <a:endParaRPr lang="en-GB" b="1" dirty="0"/>
          </a:p>
          <a:p>
            <a:r>
              <a:rPr lang="en-GB" dirty="0"/>
              <a:t>Note  Expectations about </a:t>
            </a:r>
            <a:r>
              <a:rPr lang="en-GB" dirty="0" err="1"/>
              <a:t>charirty</a:t>
            </a:r>
            <a:r>
              <a:rPr lang="en-GB" dirty="0"/>
              <a:t> commission notifications </a:t>
            </a:r>
          </a:p>
        </p:txBody>
      </p:sp>
      <p:sp>
        <p:nvSpPr>
          <p:cNvPr id="4" name="Slide Number Placeholder 3"/>
          <p:cNvSpPr>
            <a:spLocks noGrp="1"/>
          </p:cNvSpPr>
          <p:nvPr>
            <p:ph type="sldNum" sz="quarter" idx="5"/>
          </p:nvPr>
        </p:nvSpPr>
        <p:spPr/>
        <p:txBody>
          <a:bodyPr/>
          <a:lstStyle/>
          <a:p>
            <a:fld id="{CB7C6A34-4783-9149-B470-B7E8FB52D9A6}" type="slidenum">
              <a:rPr lang="en-US" smtClean="0"/>
              <a:t>26</a:t>
            </a:fld>
            <a:endParaRPr lang="en-US" dirty="0"/>
          </a:p>
        </p:txBody>
      </p:sp>
    </p:spTree>
    <p:extLst>
      <p:ext uri="{BB962C8B-B14F-4D97-AF65-F5344CB8AC3E}">
        <p14:creationId xmlns:p14="http://schemas.microsoft.com/office/powerpoint/2010/main" val="204943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Vijay</a:t>
            </a:r>
          </a:p>
          <a:p>
            <a:r>
              <a:rPr lang="en-US" dirty="0"/>
              <a:t>Challenge they don’t reflect changes in society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C6A34-4783-9149-B470-B7E8FB52D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12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Issue is increasing concerns raised, but much slower rate of increase for sec 42’s </a:t>
            </a:r>
          </a:p>
          <a:p>
            <a:r>
              <a:rPr lang="en-GB" dirty="0"/>
              <a:t>There were 600k enquiries raised in 2023/24 </a:t>
            </a:r>
          </a:p>
          <a:p>
            <a:endParaRPr lang="en-GB" dirty="0"/>
          </a:p>
          <a:p>
            <a:r>
              <a:rPr lang="en-GB" dirty="0"/>
              <a:t>Equates to  1643  per day</a:t>
            </a:r>
          </a:p>
          <a:p>
            <a:endParaRPr lang="en-GB" dirty="0"/>
          </a:p>
          <a:p>
            <a:endParaRPr lang="en-GB" dirty="0"/>
          </a:p>
        </p:txBody>
      </p:sp>
      <p:sp>
        <p:nvSpPr>
          <p:cNvPr id="4" name="Slide Number Placeholder 3"/>
          <p:cNvSpPr>
            <a:spLocks noGrp="1"/>
          </p:cNvSpPr>
          <p:nvPr>
            <p:ph type="sldNum" sz="quarter" idx="5"/>
          </p:nvPr>
        </p:nvSpPr>
        <p:spPr/>
        <p:txBody>
          <a:bodyPr/>
          <a:lstStyle/>
          <a:p>
            <a:fld id="{B674706B-1D52-471D-A70F-E09712037099}" type="slidenum">
              <a:rPr lang="en-GB" smtClean="0"/>
              <a:t>5</a:t>
            </a:fld>
            <a:endParaRPr lang="en-GB"/>
          </a:p>
        </p:txBody>
      </p:sp>
    </p:spTree>
    <p:extLst>
      <p:ext uri="{BB962C8B-B14F-4D97-AF65-F5344CB8AC3E}">
        <p14:creationId xmlns:p14="http://schemas.microsoft.com/office/powerpoint/2010/main" val="2539149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74706B-1D52-471D-A70F-E09712037099}" type="slidenum">
              <a:rPr lang="en-GB" smtClean="0"/>
              <a:t>8</a:t>
            </a:fld>
            <a:endParaRPr lang="en-GB"/>
          </a:p>
        </p:txBody>
      </p:sp>
    </p:spTree>
    <p:extLst>
      <p:ext uri="{BB962C8B-B14F-4D97-AF65-F5344CB8AC3E}">
        <p14:creationId xmlns:p14="http://schemas.microsoft.com/office/powerpoint/2010/main" val="2773991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Stress the importance of making a referral. </a:t>
            </a:r>
          </a:p>
          <a:p>
            <a:r>
              <a:rPr lang="en-US" dirty="0"/>
              <a:t>Questions, e.g. what happens when someone doesn’t meet the threshold for safeguarding from the local authority? – Stress the importance of the Care Act principle of prevention, reducing and delaying needs. Multi-agency response, specialist services, actions can be taken even if the person doesn’t meet the threshold. </a:t>
            </a:r>
          </a:p>
          <a:p>
            <a:endParaRPr lang="en-US" dirty="0"/>
          </a:p>
          <a:p>
            <a:pPr algn="l"/>
            <a:r>
              <a:rPr lang="en-US" dirty="0" err="1"/>
              <a:t>Carers</a:t>
            </a:r>
            <a:r>
              <a:rPr lang="en-US" dirty="0"/>
              <a:t> - </a:t>
            </a:r>
            <a:r>
              <a:rPr lang="en-US" b="0" i="0" dirty="0">
                <a:solidFill>
                  <a:srgbClr val="0B0C0C"/>
                </a:solidFill>
                <a:effectLst/>
                <a:latin typeface="GDS Transport"/>
              </a:rPr>
              <a:t>Circumstances in which a </a:t>
            </a:r>
            <a:r>
              <a:rPr lang="en-US" b="0" i="0" dirty="0" err="1">
                <a:solidFill>
                  <a:srgbClr val="0B0C0C"/>
                </a:solidFill>
                <a:effectLst/>
                <a:latin typeface="GDS Transport"/>
              </a:rPr>
              <a:t>carer</a:t>
            </a:r>
            <a:r>
              <a:rPr lang="en-US" b="0" i="0" dirty="0">
                <a:solidFill>
                  <a:srgbClr val="0B0C0C"/>
                </a:solidFill>
                <a:effectLst/>
                <a:latin typeface="GDS Transport"/>
              </a:rPr>
              <a:t> (for example, a family member or friend) could be involved in a situation that may require a safeguarding response include:</a:t>
            </a:r>
          </a:p>
          <a:p>
            <a:pPr algn="l">
              <a:buFont typeface="Arial" panose="020B0604020202020204" pitchFamily="34" charset="0"/>
              <a:buChar char="•"/>
            </a:pPr>
            <a:r>
              <a:rPr lang="en-US" b="0" i="0" dirty="0">
                <a:solidFill>
                  <a:srgbClr val="0B0C0C"/>
                </a:solidFill>
                <a:effectLst/>
                <a:latin typeface="GDS Transport"/>
              </a:rPr>
              <a:t>a </a:t>
            </a:r>
            <a:r>
              <a:rPr lang="en-US" b="0" i="0" dirty="0" err="1">
                <a:solidFill>
                  <a:srgbClr val="0B0C0C"/>
                </a:solidFill>
                <a:effectLst/>
                <a:latin typeface="GDS Transport"/>
              </a:rPr>
              <a:t>carer</a:t>
            </a:r>
            <a:r>
              <a:rPr lang="en-US" b="0" i="0" dirty="0">
                <a:solidFill>
                  <a:srgbClr val="0B0C0C"/>
                </a:solidFill>
                <a:effectLst/>
                <a:latin typeface="GDS Transport"/>
              </a:rPr>
              <a:t> may witness or speak up about abuse or neglect</a:t>
            </a:r>
          </a:p>
          <a:p>
            <a:pPr algn="l">
              <a:buFont typeface="Arial" panose="020B0604020202020204" pitchFamily="34" charset="0"/>
              <a:buChar char="•"/>
            </a:pPr>
            <a:r>
              <a:rPr lang="en-US" b="0" i="0" dirty="0">
                <a:solidFill>
                  <a:srgbClr val="0B0C0C"/>
                </a:solidFill>
                <a:effectLst/>
                <a:latin typeface="GDS Transport"/>
              </a:rPr>
              <a:t>a </a:t>
            </a:r>
            <a:r>
              <a:rPr lang="en-US" b="0" i="0" dirty="0" err="1">
                <a:solidFill>
                  <a:srgbClr val="0B0C0C"/>
                </a:solidFill>
                <a:effectLst/>
                <a:latin typeface="GDS Transport"/>
              </a:rPr>
              <a:t>carer</a:t>
            </a:r>
            <a:r>
              <a:rPr lang="en-US" b="0" i="0" dirty="0">
                <a:solidFill>
                  <a:srgbClr val="0B0C0C"/>
                </a:solidFill>
                <a:effectLst/>
                <a:latin typeface="GDS Transport"/>
              </a:rPr>
              <a:t> may experience intentional or unintentional harm from the adult they are trying to support or from professionals and </a:t>
            </a:r>
            <a:r>
              <a:rPr lang="en-US" b="0" i="0" dirty="0" err="1">
                <a:solidFill>
                  <a:srgbClr val="0B0C0C"/>
                </a:solidFill>
                <a:effectLst/>
                <a:latin typeface="GDS Transport"/>
              </a:rPr>
              <a:t>organisations</a:t>
            </a:r>
            <a:r>
              <a:rPr lang="en-US" b="0" i="0" dirty="0">
                <a:solidFill>
                  <a:srgbClr val="0B0C0C"/>
                </a:solidFill>
                <a:effectLst/>
                <a:latin typeface="GDS Transport"/>
              </a:rPr>
              <a:t> they are in contact with</a:t>
            </a:r>
          </a:p>
          <a:p>
            <a:pPr algn="l">
              <a:buFont typeface="Arial" panose="020B0604020202020204" pitchFamily="34" charset="0"/>
              <a:buChar char="•"/>
            </a:pPr>
            <a:r>
              <a:rPr lang="en-US" b="0" i="0" dirty="0">
                <a:solidFill>
                  <a:srgbClr val="0B0C0C"/>
                </a:solidFill>
                <a:effectLst/>
                <a:latin typeface="GDS Transport"/>
              </a:rPr>
              <a:t>a </a:t>
            </a:r>
            <a:r>
              <a:rPr lang="en-US" b="0" i="0" dirty="0" err="1">
                <a:solidFill>
                  <a:srgbClr val="0B0C0C"/>
                </a:solidFill>
                <a:effectLst/>
                <a:latin typeface="GDS Transport"/>
              </a:rPr>
              <a:t>carer</a:t>
            </a:r>
            <a:r>
              <a:rPr lang="en-US" b="0" i="0" dirty="0">
                <a:solidFill>
                  <a:srgbClr val="0B0C0C"/>
                </a:solidFill>
                <a:effectLst/>
                <a:latin typeface="GDS Transport"/>
              </a:rPr>
              <a:t> may unintentionally or intentionally harm or neglect the adult they support on their own or with others</a:t>
            </a:r>
          </a:p>
          <a:p>
            <a:pPr algn="l"/>
            <a:r>
              <a:rPr lang="en-US" b="0" i="0" dirty="0">
                <a:solidFill>
                  <a:srgbClr val="0B0C0C"/>
                </a:solidFill>
                <a:effectLst/>
                <a:latin typeface="GDS Transport"/>
              </a:rPr>
              <a:t>14.46 Assessment of both the </a:t>
            </a:r>
            <a:r>
              <a:rPr lang="en-US" b="0" i="0" dirty="0" err="1">
                <a:solidFill>
                  <a:srgbClr val="0B0C0C"/>
                </a:solidFill>
                <a:effectLst/>
                <a:latin typeface="GDS Transport"/>
              </a:rPr>
              <a:t>carer</a:t>
            </a:r>
            <a:r>
              <a:rPr lang="en-US" b="0" i="0" dirty="0">
                <a:solidFill>
                  <a:srgbClr val="0B0C0C"/>
                </a:solidFill>
                <a:effectLst/>
                <a:latin typeface="GDS Transport"/>
              </a:rPr>
              <a:t> and the adult they care for must include consideration of the wellbeing of both people. Section 1 of the Care Act includes protection from abuse and neglect as part of the definition of wellbeing. As such, a needs or </a:t>
            </a:r>
            <a:r>
              <a:rPr lang="en-US" b="0" i="0" dirty="0" err="1">
                <a:solidFill>
                  <a:srgbClr val="0B0C0C"/>
                </a:solidFill>
                <a:effectLst/>
                <a:latin typeface="GDS Transport"/>
              </a:rPr>
              <a:t>carer’s</a:t>
            </a:r>
            <a:r>
              <a:rPr lang="en-US" b="0" i="0" dirty="0">
                <a:solidFill>
                  <a:srgbClr val="0B0C0C"/>
                </a:solidFill>
                <a:effectLst/>
                <a:latin typeface="GDS Transport"/>
              </a:rPr>
              <a:t> assessment is an important opportunity to explore the individuals’ circumstances and consider whether it would be possible to provide information, or support that prevents abuse or neglect from occurring, for example, by providing training to the </a:t>
            </a:r>
            <a:r>
              <a:rPr lang="en-US" b="0" i="0" dirty="0" err="1">
                <a:solidFill>
                  <a:srgbClr val="0B0C0C"/>
                </a:solidFill>
                <a:effectLst/>
                <a:latin typeface="GDS Transport"/>
              </a:rPr>
              <a:t>carer</a:t>
            </a:r>
            <a:r>
              <a:rPr lang="en-US" b="0" i="0" dirty="0">
                <a:solidFill>
                  <a:srgbClr val="0B0C0C"/>
                </a:solidFill>
                <a:effectLst/>
                <a:latin typeface="GDS Transport"/>
              </a:rPr>
              <a:t> about the condition that the adult they care for has or to support them to care more safely. Where that is necessary the local authority should make arrangements for providing it.</a:t>
            </a:r>
          </a:p>
          <a:p>
            <a:endParaRPr lang="en-GB" dirty="0"/>
          </a:p>
        </p:txBody>
      </p:sp>
      <p:sp>
        <p:nvSpPr>
          <p:cNvPr id="4" name="Date Placeholder 3"/>
          <p:cNvSpPr>
            <a:spLocks noGrp="1"/>
          </p:cNvSpPr>
          <p:nvPr>
            <p:ph type="dt" idx="1"/>
          </p:nvPr>
        </p:nvSpPr>
        <p:spPr/>
        <p:txBody>
          <a:bodyPr/>
          <a:lstStyle/>
          <a:p>
            <a:pPr>
              <a:defRPr/>
            </a:pPr>
            <a:r>
              <a:rPr lang="en-GB"/>
              <a:t>April 2016</a:t>
            </a:r>
            <a:endParaRPr lang="en-GB" dirty="0"/>
          </a:p>
        </p:txBody>
      </p:sp>
      <p:sp>
        <p:nvSpPr>
          <p:cNvPr id="5" name="Slide Number Placeholder 4"/>
          <p:cNvSpPr>
            <a:spLocks noGrp="1"/>
          </p:cNvSpPr>
          <p:nvPr>
            <p:ph type="sldNum" sz="quarter" idx="5"/>
          </p:nvPr>
        </p:nvSpPr>
        <p:spPr/>
        <p:txBody>
          <a:bodyPr/>
          <a:lstStyle/>
          <a:p>
            <a:pPr>
              <a:defRPr/>
            </a:pPr>
            <a:fld id="{B88FC5BB-A8C9-46FB-A7B5-FB24A18BBA43}" type="slidenum">
              <a:rPr lang="en-GB" smtClean="0"/>
              <a:pPr>
                <a:defRPr/>
              </a:pPr>
              <a:t>13</a:t>
            </a:fld>
            <a:endParaRPr lang="en-GB"/>
          </a:p>
        </p:txBody>
      </p:sp>
    </p:spTree>
    <p:extLst>
      <p:ext uri="{BB962C8B-B14F-4D97-AF65-F5344CB8AC3E}">
        <p14:creationId xmlns:p14="http://schemas.microsoft.com/office/powerpoint/2010/main" val="1005596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Vijay to talk through, Dez to note complexities re transitional safeguarding</a:t>
            </a:r>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April 2016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8FC5BB-A8C9-46FB-A7B5-FB24A18BBA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58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r>
              <a:rPr lang="en-GB" b="1" dirty="0"/>
              <a:t>Vijay</a:t>
            </a:r>
          </a:p>
          <a:p>
            <a:r>
              <a:rPr lang="en-GB" dirty="0"/>
              <a:t>from a charity/ community provider perspective, most struggle to distinguish between the two </a:t>
            </a:r>
          </a:p>
        </p:txBody>
      </p:sp>
      <p:sp>
        <p:nvSpPr>
          <p:cNvPr id="4" name="Slide Number Placeholder 3"/>
          <p:cNvSpPr>
            <a:spLocks noGrp="1"/>
          </p:cNvSpPr>
          <p:nvPr>
            <p:ph type="sldNum" sz="quarter" idx="5"/>
          </p:nvPr>
        </p:nvSpPr>
        <p:spPr/>
        <p:txBody>
          <a:bodyPr/>
          <a:lstStyle/>
          <a:p>
            <a:fld id="{B674706B-1D52-471D-A70F-E09712037099}" type="slidenum">
              <a:rPr lang="en-GB" smtClean="0"/>
              <a:t>15</a:t>
            </a:fld>
            <a:endParaRPr lang="en-GB"/>
          </a:p>
        </p:txBody>
      </p:sp>
    </p:spTree>
    <p:extLst>
      <p:ext uri="{BB962C8B-B14F-4D97-AF65-F5344CB8AC3E}">
        <p14:creationId xmlns:p14="http://schemas.microsoft.com/office/powerpoint/2010/main" val="1001955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pPr>
            <a:r>
              <a:rPr lang="en-GB" sz="1200" b="1" dirty="0"/>
              <a:t>Vijay to talk through; Dez to note similarities and differences with children’s </a:t>
            </a:r>
            <a:r>
              <a:rPr lang="en-GB" sz="1200" b="1" dirty="0" err="1"/>
              <a:t>safegarding</a:t>
            </a:r>
            <a:endParaRPr lang="en-GB" sz="1200" b="1" dirty="0"/>
          </a:p>
          <a:p>
            <a:pPr>
              <a:buClrTx/>
            </a:pPr>
            <a:endParaRPr lang="en-GB" sz="1200" b="1" dirty="0"/>
          </a:p>
          <a:p>
            <a:pPr>
              <a:buClrTx/>
            </a:pPr>
            <a:r>
              <a:rPr lang="en-GB" sz="1200" b="1" dirty="0"/>
              <a:t>Empowerment - </a:t>
            </a:r>
            <a:r>
              <a:rPr lang="en-GB" sz="1200" dirty="0"/>
              <a:t>People being supported and encouraged to make their own decisions and informed consent.</a:t>
            </a:r>
          </a:p>
          <a:p>
            <a:pPr>
              <a:buClrTx/>
            </a:pPr>
            <a:r>
              <a:rPr lang="en-GB" sz="1200" b="1" dirty="0"/>
              <a:t>Prevention - </a:t>
            </a:r>
            <a:r>
              <a:rPr lang="en-GB" sz="1200" dirty="0"/>
              <a:t>It is better to take action before harm occurs.</a:t>
            </a:r>
          </a:p>
          <a:p>
            <a:pPr>
              <a:buClrTx/>
            </a:pPr>
            <a:r>
              <a:rPr lang="en-GB" sz="1200" b="1" dirty="0"/>
              <a:t>Proportionality - </a:t>
            </a:r>
            <a:r>
              <a:rPr lang="en-GB" sz="1200" dirty="0"/>
              <a:t>The least intrusive response appropriate to the risk presented.</a:t>
            </a:r>
          </a:p>
          <a:p>
            <a:pPr>
              <a:buClrTx/>
            </a:pPr>
            <a:r>
              <a:rPr lang="en-GB" sz="1200" b="1" dirty="0"/>
              <a:t>Protection - </a:t>
            </a:r>
            <a:r>
              <a:rPr lang="en-GB" sz="1200" dirty="0"/>
              <a:t>Support and representation for those in greatest need.</a:t>
            </a:r>
          </a:p>
          <a:p>
            <a:pPr>
              <a:buClrTx/>
            </a:pPr>
            <a:r>
              <a:rPr lang="en-GB" sz="1200" b="1" dirty="0"/>
              <a:t>Partnership - </a:t>
            </a:r>
            <a:r>
              <a:rPr lang="en-GB" sz="1200" dirty="0"/>
              <a:t>Local solutions through services working with their communities. Communities have a part to play in preventing, detecting and reporting neglect and abuse.</a:t>
            </a:r>
          </a:p>
          <a:p>
            <a:pPr>
              <a:buClrTx/>
            </a:pPr>
            <a:r>
              <a:rPr lang="en-GB" sz="1200" b="1" dirty="0"/>
              <a:t>Accountability - </a:t>
            </a:r>
            <a:r>
              <a:rPr lang="en-GB" sz="1200" dirty="0"/>
              <a:t>Accountability and transparency in safeguarding practice.</a:t>
            </a:r>
          </a:p>
          <a:p>
            <a:endParaRPr lang="en-GB" dirty="0"/>
          </a:p>
          <a:p>
            <a:pPr marL="0" indent="0" algn="ctr">
              <a:buClrTx/>
              <a:buNone/>
            </a:pPr>
            <a:r>
              <a:rPr lang="en-GB" sz="1200" b="1" i="1" dirty="0">
                <a:solidFill>
                  <a:schemeClr val="accent4">
                    <a:lumMod val="75000"/>
                  </a:schemeClr>
                </a:solidFill>
                <a:latin typeface="+mn-lt"/>
                <a:cs typeface="Arial" panose="020B0604020202020204" pitchFamily="34" charset="0"/>
              </a:rPr>
              <a:t>They apply to all sectors and settings.</a:t>
            </a:r>
          </a:p>
          <a:p>
            <a:pPr marL="0" indent="0" algn="ctr">
              <a:buClrTx/>
              <a:buNone/>
              <a:defRPr/>
            </a:pPr>
            <a:r>
              <a:rPr lang="en-GB" sz="1200" b="1" i="1" dirty="0">
                <a:solidFill>
                  <a:schemeClr val="accent4">
                    <a:lumMod val="75000"/>
                  </a:schemeClr>
                </a:solidFill>
                <a:latin typeface="+mn-lt"/>
                <a:cs typeface="Arial" panose="020B0604020202020204" pitchFamily="34" charset="0"/>
              </a:rPr>
              <a:t>They should inform the ways in which professionals and other staff work with people at risk of abuse or neglect.</a:t>
            </a:r>
          </a:p>
          <a:p>
            <a:endParaRPr lang="en-GB"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April 2016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8FC5BB-A8C9-46FB-A7B5-FB24A18BBA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7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Vijay</a:t>
            </a:r>
          </a:p>
        </p:txBody>
      </p:sp>
      <p:sp>
        <p:nvSpPr>
          <p:cNvPr id="4" name="Slide Number Placeholder 3"/>
          <p:cNvSpPr>
            <a:spLocks noGrp="1"/>
          </p:cNvSpPr>
          <p:nvPr>
            <p:ph type="sldNum" sz="quarter" idx="5"/>
          </p:nvPr>
        </p:nvSpPr>
        <p:spPr/>
        <p:txBody>
          <a:bodyPr/>
          <a:lstStyle/>
          <a:p>
            <a:fld id="{B674706B-1D52-471D-A70F-E09712037099}" type="slidenum">
              <a:rPr lang="en-GB" smtClean="0"/>
              <a:t>17</a:t>
            </a:fld>
            <a:endParaRPr lang="en-GB"/>
          </a:p>
        </p:txBody>
      </p:sp>
    </p:spTree>
    <p:extLst>
      <p:ext uri="{BB962C8B-B14F-4D97-AF65-F5344CB8AC3E}">
        <p14:creationId xmlns:p14="http://schemas.microsoft.com/office/powerpoint/2010/main" val="36197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file:////Users/paul/WORK/03.%20ONGOING/1266-D1S%20CALVERTS%20SCIE%20WORD%20TEMPLATES/BUILD/FILES%20IN/INDESIGN/scie-logo.png"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BDC0E-A6F0-F02B-CE69-37D506CFB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CBF2856-CE62-6C3C-AA66-4610E22734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87E79E-F78D-27BE-3572-DE4B4F57E6AB}"/>
              </a:ext>
            </a:extLst>
          </p:cNvPr>
          <p:cNvSpPr>
            <a:spLocks noGrp="1"/>
          </p:cNvSpPr>
          <p:nvPr>
            <p:ph type="dt" sz="half" idx="10"/>
          </p:nvPr>
        </p:nvSpPr>
        <p:spPr/>
        <p:txBody>
          <a:bodyPr/>
          <a:lstStyle/>
          <a:p>
            <a:fld id="{8D4FC4BE-1938-47D7-BC09-0CB1A55CD99D}" type="datetimeFigureOut">
              <a:rPr lang="en-GB" smtClean="0"/>
              <a:t>09/09/2024</a:t>
            </a:fld>
            <a:endParaRPr lang="en-GB"/>
          </a:p>
        </p:txBody>
      </p:sp>
      <p:sp>
        <p:nvSpPr>
          <p:cNvPr id="5" name="Footer Placeholder 4">
            <a:extLst>
              <a:ext uri="{FF2B5EF4-FFF2-40B4-BE49-F238E27FC236}">
                <a16:creationId xmlns:a16="http://schemas.microsoft.com/office/drawing/2014/main" id="{E2375C91-B4EF-E539-4E32-4007E8D453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529705-E826-24CC-0274-C1E0F998C640}"/>
              </a:ext>
            </a:extLst>
          </p:cNvPr>
          <p:cNvSpPr>
            <a:spLocks noGrp="1"/>
          </p:cNvSpPr>
          <p:nvPr>
            <p:ph type="sldNum" sz="quarter" idx="12"/>
          </p:nvPr>
        </p:nvSpPr>
        <p:spPr/>
        <p:txBody>
          <a:bodyPr/>
          <a:lstStyle/>
          <a:p>
            <a:fld id="{CB2D0494-76E1-461D-B53A-2E5435BA2D6C}" type="slidenum">
              <a:rPr lang="en-GB" smtClean="0"/>
              <a:t>‹#›</a:t>
            </a:fld>
            <a:endParaRPr lang="en-GB"/>
          </a:p>
        </p:txBody>
      </p:sp>
    </p:spTree>
    <p:extLst>
      <p:ext uri="{BB962C8B-B14F-4D97-AF65-F5344CB8AC3E}">
        <p14:creationId xmlns:p14="http://schemas.microsoft.com/office/powerpoint/2010/main" val="424355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9349-71A8-9321-8686-747A4EF69C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D7311B-69F9-FFF1-72D9-3971E119A3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43001C-24EA-E15C-6A60-47D44E193A99}"/>
              </a:ext>
            </a:extLst>
          </p:cNvPr>
          <p:cNvSpPr>
            <a:spLocks noGrp="1"/>
          </p:cNvSpPr>
          <p:nvPr>
            <p:ph type="dt" sz="half" idx="10"/>
          </p:nvPr>
        </p:nvSpPr>
        <p:spPr/>
        <p:txBody>
          <a:bodyPr/>
          <a:lstStyle/>
          <a:p>
            <a:fld id="{8D4FC4BE-1938-47D7-BC09-0CB1A55CD99D}" type="datetimeFigureOut">
              <a:rPr lang="en-GB" smtClean="0"/>
              <a:t>09/09/2024</a:t>
            </a:fld>
            <a:endParaRPr lang="en-GB"/>
          </a:p>
        </p:txBody>
      </p:sp>
      <p:sp>
        <p:nvSpPr>
          <p:cNvPr id="5" name="Footer Placeholder 4">
            <a:extLst>
              <a:ext uri="{FF2B5EF4-FFF2-40B4-BE49-F238E27FC236}">
                <a16:creationId xmlns:a16="http://schemas.microsoft.com/office/drawing/2014/main" id="{703FA8E5-9334-3FF5-6215-54DC19D805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F71155-0FD3-2A74-7D3D-058FC907D36E}"/>
              </a:ext>
            </a:extLst>
          </p:cNvPr>
          <p:cNvSpPr>
            <a:spLocks noGrp="1"/>
          </p:cNvSpPr>
          <p:nvPr>
            <p:ph type="sldNum" sz="quarter" idx="12"/>
          </p:nvPr>
        </p:nvSpPr>
        <p:spPr/>
        <p:txBody>
          <a:bodyPr/>
          <a:lstStyle/>
          <a:p>
            <a:fld id="{CB2D0494-76E1-461D-B53A-2E5435BA2D6C}" type="slidenum">
              <a:rPr lang="en-GB" smtClean="0"/>
              <a:t>‹#›</a:t>
            </a:fld>
            <a:endParaRPr lang="en-GB"/>
          </a:p>
        </p:txBody>
      </p:sp>
    </p:spTree>
    <p:extLst>
      <p:ext uri="{BB962C8B-B14F-4D97-AF65-F5344CB8AC3E}">
        <p14:creationId xmlns:p14="http://schemas.microsoft.com/office/powerpoint/2010/main" val="3889543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86058D-BD57-4146-F6F3-6768F83BBD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A4598F-3D55-A86C-FA51-64F8701686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803C4C-E1AD-C590-51B0-F1B5B405CB3F}"/>
              </a:ext>
            </a:extLst>
          </p:cNvPr>
          <p:cNvSpPr>
            <a:spLocks noGrp="1"/>
          </p:cNvSpPr>
          <p:nvPr>
            <p:ph type="dt" sz="half" idx="10"/>
          </p:nvPr>
        </p:nvSpPr>
        <p:spPr/>
        <p:txBody>
          <a:bodyPr/>
          <a:lstStyle/>
          <a:p>
            <a:fld id="{8D4FC4BE-1938-47D7-BC09-0CB1A55CD99D}" type="datetimeFigureOut">
              <a:rPr lang="en-GB" smtClean="0"/>
              <a:t>09/09/2024</a:t>
            </a:fld>
            <a:endParaRPr lang="en-GB"/>
          </a:p>
        </p:txBody>
      </p:sp>
      <p:sp>
        <p:nvSpPr>
          <p:cNvPr id="5" name="Footer Placeholder 4">
            <a:extLst>
              <a:ext uri="{FF2B5EF4-FFF2-40B4-BE49-F238E27FC236}">
                <a16:creationId xmlns:a16="http://schemas.microsoft.com/office/drawing/2014/main" id="{EFE67E25-F6E7-22C6-2DA0-7E18D16704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073C4B-54B5-DDBF-C1BE-B3D51AB81EBF}"/>
              </a:ext>
            </a:extLst>
          </p:cNvPr>
          <p:cNvSpPr>
            <a:spLocks noGrp="1"/>
          </p:cNvSpPr>
          <p:nvPr>
            <p:ph type="sldNum" sz="quarter" idx="12"/>
          </p:nvPr>
        </p:nvSpPr>
        <p:spPr/>
        <p:txBody>
          <a:bodyPr/>
          <a:lstStyle/>
          <a:p>
            <a:fld id="{CB2D0494-76E1-461D-B53A-2E5435BA2D6C}" type="slidenum">
              <a:rPr lang="en-GB" smtClean="0"/>
              <a:t>‹#›</a:t>
            </a:fld>
            <a:endParaRPr lang="en-GB"/>
          </a:p>
        </p:txBody>
      </p:sp>
    </p:spTree>
    <p:extLst>
      <p:ext uri="{BB962C8B-B14F-4D97-AF65-F5344CB8AC3E}">
        <p14:creationId xmlns:p14="http://schemas.microsoft.com/office/powerpoint/2010/main" val="1432395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 tex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00001"/>
            <a:ext cx="10515600" cy="742089"/>
          </a:xfrm>
          <a:prstGeom prst="rect">
            <a:avLst/>
          </a:prstGeom>
        </p:spPr>
        <p:txBody>
          <a:bodyPr anchor="b" anchorCtr="0"/>
          <a:lstStyle>
            <a:lvl1pPr>
              <a:defRPr sz="2200" b="1" i="0">
                <a:latin typeface="Arial" panose="020B0604020202020204" pitchFamily="34" charset="0"/>
                <a:cs typeface="Arial" panose="020B0604020202020204" pitchFamily="34" charset="0"/>
              </a:defRPr>
            </a:lvl1pPr>
          </a:lstStyle>
          <a:p>
            <a:r>
              <a:rPr lang="en-GB" dirty="0"/>
              <a:t>Text heading 1</a:t>
            </a:r>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lgn="r">
              <a:defRPr sz="1100">
                <a:solidFill>
                  <a:srgbClr val="598CC9"/>
                </a:solidFill>
              </a:defRPr>
            </a:lvl1pPr>
          </a:lstStyle>
          <a:p>
            <a:fld id="{06996C5B-3C6E-064F-8900-029415F9CD82}" type="slidenum">
              <a:rPr lang="en-US" smtClean="0"/>
              <a:pPr/>
              <a:t>‹#›</a:t>
            </a:fld>
            <a:endParaRPr lang="en-US" dirty="0"/>
          </a:p>
        </p:txBody>
      </p:sp>
      <p:sp>
        <p:nvSpPr>
          <p:cNvPr id="5" name="Text Placeholder 4">
            <a:extLst>
              <a:ext uri="{FF2B5EF4-FFF2-40B4-BE49-F238E27FC236}">
                <a16:creationId xmlns:a16="http://schemas.microsoft.com/office/drawing/2014/main" id="{5B6A6509-2615-CE4E-ABD9-6843505E280D}"/>
              </a:ext>
            </a:extLst>
          </p:cNvPr>
          <p:cNvSpPr>
            <a:spLocks noGrp="1"/>
          </p:cNvSpPr>
          <p:nvPr>
            <p:ph type="body" sz="quarter" idx="13"/>
          </p:nvPr>
        </p:nvSpPr>
        <p:spPr>
          <a:xfrm>
            <a:off x="838200" y="2668587"/>
            <a:ext cx="10515600" cy="3687764"/>
          </a:xfrm>
          <a:prstGeom prst="rect">
            <a:avLst/>
          </a:prstGeom>
        </p:spPr>
        <p:txBody>
          <a:bodyPr/>
          <a:lstStyle>
            <a:lvl1pPr marL="0" marR="0" indent="0" algn="l" defTabSz="914400" rtl="0" eaLnBrk="1" fontAlgn="auto" latinLnBrk="0" hangingPunct="1">
              <a:lnSpc>
                <a:spcPts val="2260"/>
              </a:lnSpc>
              <a:spcBef>
                <a:spcPts val="1000"/>
              </a:spcBef>
              <a:spcAft>
                <a:spcPts val="0"/>
              </a:spcAft>
              <a:buClrTx/>
              <a:buSzTx/>
              <a:buFontTx/>
              <a:buNone/>
              <a:tabLst/>
              <a:defRPr sz="1800" b="0" i="0">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dirty="0"/>
              <a:t>Click to edit Master text styles</a:t>
            </a:r>
            <a:br>
              <a:rPr lang="en-GB" dirty="0"/>
            </a:br>
            <a:endParaRPr lang="en-GB" dirty="0"/>
          </a:p>
        </p:txBody>
      </p:sp>
    </p:spTree>
    <p:extLst>
      <p:ext uri="{BB962C8B-B14F-4D97-AF65-F5344CB8AC3E}">
        <p14:creationId xmlns:p14="http://schemas.microsoft.com/office/powerpoint/2010/main" val="481254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ation title slide">
    <p:bg>
      <p:bgPr>
        <a:solidFill>
          <a:srgbClr val="5B8EDB"/>
        </a:solidFill>
        <a:effectLst/>
      </p:bgPr>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AA18A546-9085-8D02-CFE6-1E6A89B46F06}"/>
              </a:ext>
            </a:extLst>
          </p:cNvPr>
          <p:cNvPicPr>
            <a:picLocks noChangeAspect="1"/>
          </p:cNvPicPr>
          <p:nvPr userDrawn="1"/>
        </p:nvPicPr>
        <p:blipFill>
          <a:blip r:embed="rId2">
            <a:alphaModFix amt="34000"/>
            <a:extLst>
              <a:ext uri="{28A0092B-C50C-407E-A947-70E740481C1C}">
                <a14:useLocalDpi xmlns:a14="http://schemas.microsoft.com/office/drawing/2010/main" val="0"/>
              </a:ext>
            </a:extLst>
          </a:blip>
          <a:srcRect/>
          <a:stretch>
            <a:fillRect/>
          </a:stretch>
        </p:blipFill>
        <p:spPr bwMode="auto">
          <a:xfrm>
            <a:off x="-8699" y="1388603"/>
            <a:ext cx="8312945" cy="5473882"/>
          </a:xfrm>
          <a:prstGeom prst="rect">
            <a:avLst/>
          </a:prstGeom>
          <a:noFill/>
          <a:ln>
            <a:noFill/>
          </a:ln>
        </p:spPr>
      </p:pic>
      <p:sp>
        <p:nvSpPr>
          <p:cNvPr id="33" name="Date Placeholder 23"/>
          <p:cNvSpPr>
            <a:spLocks noGrp="1"/>
          </p:cNvSpPr>
          <p:nvPr>
            <p:ph type="dt" sz="half" idx="2"/>
          </p:nvPr>
        </p:nvSpPr>
        <p:spPr>
          <a:xfrm>
            <a:off x="9226613" y="6146228"/>
            <a:ext cx="2630027" cy="365125"/>
          </a:xfrm>
          <a:prstGeom prst="rect">
            <a:avLst/>
          </a:prstGeom>
        </p:spPr>
        <p:txBody>
          <a:bodyPr vert="horz" lIns="91440" tIns="45720" rIns="91440" bIns="45720" rtlCol="0" anchor="ctr"/>
          <a:lstStyle>
            <a:lvl1pPr algn="r">
              <a:defRPr sz="1100">
                <a:solidFill>
                  <a:schemeClr val="bg2"/>
                </a:solidFill>
                <a:latin typeface="Arial" panose="020B0604020202020204" pitchFamily="34" charset="0"/>
                <a:cs typeface="Arial" panose="020B0604020202020204" pitchFamily="34" charset="0"/>
              </a:defRPr>
            </a:lvl1pPr>
          </a:lstStyle>
          <a:p>
            <a:fld id="{56517349-1D21-EA4E-99B1-BE6AB7BDFE77}" type="datetime1">
              <a:rPr lang="en-GB" smtClean="0"/>
              <a:pPr/>
              <a:t>09/09/2024</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23B44572-EAE8-4920-1BBE-1FAF4DCB2A7F}"/>
              </a:ext>
            </a:extLst>
          </p:cNvPr>
          <p:cNvPicPr>
            <a:picLocks noChangeAspect="1"/>
          </p:cNvPicPr>
          <p:nvPr userDrawn="1"/>
        </p:nvPicPr>
        <p:blipFill>
          <a:blip r:embed="rId3"/>
          <a:stretch>
            <a:fillRect/>
          </a:stretch>
        </p:blipFill>
        <p:spPr>
          <a:xfrm>
            <a:off x="8304246" y="432000"/>
            <a:ext cx="3358727" cy="668134"/>
          </a:xfrm>
          <a:prstGeom prst="rect">
            <a:avLst/>
          </a:prstGeom>
        </p:spPr>
      </p:pic>
      <p:sp>
        <p:nvSpPr>
          <p:cNvPr id="10" name="Text Placeholder 8">
            <a:extLst>
              <a:ext uri="{FF2B5EF4-FFF2-40B4-BE49-F238E27FC236}">
                <a16:creationId xmlns:a16="http://schemas.microsoft.com/office/drawing/2014/main" id="{46B8391A-C80B-6E0E-957E-34A180A42B85}"/>
              </a:ext>
            </a:extLst>
          </p:cNvPr>
          <p:cNvSpPr>
            <a:spLocks noGrp="1"/>
          </p:cNvSpPr>
          <p:nvPr>
            <p:ph type="body" sz="quarter" idx="13" hasCustomPrompt="1"/>
          </p:nvPr>
        </p:nvSpPr>
        <p:spPr>
          <a:xfrm>
            <a:off x="720001" y="3789040"/>
            <a:ext cx="8119916" cy="2736304"/>
          </a:xfrm>
          <a:prstGeom prst="rect">
            <a:avLst/>
          </a:prstGeom>
        </p:spPr>
        <p:txBody>
          <a:bodyPr vert="horz">
            <a:normAutofit/>
          </a:bodyPr>
          <a:lstStyle>
            <a:lvl1pPr marL="0" indent="0">
              <a:buNone/>
              <a:defRPr sz="2000" b="1">
                <a:solidFill>
                  <a:schemeClr val="bg2"/>
                </a:solidFill>
                <a:latin typeface="Arial" panose="020B0604020202020204" pitchFamily="34" charset="0"/>
                <a:cs typeface="Arial" panose="020B0604020202020204" pitchFamily="34" charset="0"/>
              </a:defRPr>
            </a:lvl1pPr>
          </a:lstStyle>
          <a:p>
            <a:pPr lvl="0"/>
            <a:r>
              <a:rPr lang="en-GB" dirty="0"/>
              <a:t>Presentation subtitle Arial Bold 20pt</a:t>
            </a:r>
          </a:p>
        </p:txBody>
      </p:sp>
      <p:sp>
        <p:nvSpPr>
          <p:cNvPr id="14" name="Title Placeholder 1">
            <a:extLst>
              <a:ext uri="{FF2B5EF4-FFF2-40B4-BE49-F238E27FC236}">
                <a16:creationId xmlns:a16="http://schemas.microsoft.com/office/drawing/2014/main" id="{630053EE-642F-C757-EEE2-2ABC36AFFE75}"/>
              </a:ext>
            </a:extLst>
          </p:cNvPr>
          <p:cNvSpPr>
            <a:spLocks noGrp="1"/>
          </p:cNvSpPr>
          <p:nvPr>
            <p:ph type="title" hasCustomPrompt="1"/>
          </p:nvPr>
        </p:nvSpPr>
        <p:spPr>
          <a:xfrm>
            <a:off x="720001" y="2132857"/>
            <a:ext cx="8119916" cy="1588813"/>
          </a:xfrm>
          <a:prstGeom prst="rect">
            <a:avLst/>
          </a:prstGeom>
        </p:spPr>
        <p:txBody>
          <a:bodyPr vert="horz" lIns="91440" tIns="45720" rIns="91440" bIns="45720" rtlCol="0" anchor="ctr">
            <a:normAutofit/>
          </a:bodyPr>
          <a:lstStyle>
            <a:lvl1pPr>
              <a:defRPr sz="3200">
                <a:solidFill>
                  <a:schemeClr val="bg2"/>
                </a:solidFill>
                <a:latin typeface="Arial" panose="020B0604020202020204" pitchFamily="34" charset="0"/>
                <a:cs typeface="Arial" panose="020B0604020202020204" pitchFamily="34" charset="0"/>
              </a:defRPr>
            </a:lvl1pPr>
          </a:lstStyle>
          <a:p>
            <a:pPr lvl="0"/>
            <a:r>
              <a:rPr lang="en-GB" dirty="0"/>
              <a:t>Presentation title Arial Regular </a:t>
            </a:r>
            <a:br>
              <a:rPr lang="en-GB" dirty="0"/>
            </a:br>
            <a:r>
              <a:rPr lang="en-GB" dirty="0"/>
              <a:t>32pt</a:t>
            </a:r>
            <a:br>
              <a:rPr lang="en-GB" dirty="0"/>
            </a:br>
            <a:endParaRPr lang="en-GB" dirty="0"/>
          </a:p>
        </p:txBody>
      </p:sp>
    </p:spTree>
    <p:extLst>
      <p:ext uri="{BB962C8B-B14F-4D97-AF65-F5344CB8AC3E}">
        <p14:creationId xmlns:p14="http://schemas.microsoft.com/office/powerpoint/2010/main" val="103819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ndard copy slide">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30B7CD6C-B9BB-947B-6FC4-77E2A809E4CA}"/>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rcRect/>
          <a:stretch>
            <a:fillRect/>
          </a:stretch>
        </p:blipFill>
        <p:spPr bwMode="auto">
          <a:xfrm>
            <a:off x="-8699" y="1388603"/>
            <a:ext cx="8312945" cy="5473882"/>
          </a:xfrm>
          <a:prstGeom prst="rect">
            <a:avLst/>
          </a:prstGeom>
          <a:noFill/>
          <a:ln>
            <a:noFill/>
          </a:ln>
        </p:spPr>
      </p:pic>
      <p:sp>
        <p:nvSpPr>
          <p:cNvPr id="13" name="Title Placeholder 1">
            <a:extLst>
              <a:ext uri="{FF2B5EF4-FFF2-40B4-BE49-F238E27FC236}">
                <a16:creationId xmlns:a16="http://schemas.microsoft.com/office/drawing/2014/main" id="{4A371F46-4DA2-9620-A3F7-797A0B4FE781}"/>
              </a:ext>
            </a:extLst>
          </p:cNvPr>
          <p:cNvSpPr>
            <a:spLocks noGrp="1"/>
          </p:cNvSpPr>
          <p:nvPr>
            <p:ph type="title" hasCustomPrompt="1"/>
          </p:nvPr>
        </p:nvSpPr>
        <p:spPr>
          <a:xfrm>
            <a:off x="720001" y="1260000"/>
            <a:ext cx="9311999" cy="656832"/>
          </a:xfrm>
          <a:prstGeom prst="rect">
            <a:avLst/>
          </a:prstGeom>
        </p:spPr>
        <p:txBody>
          <a:bodyPr vert="horz" lIns="91440" tIns="45720" rIns="91440" bIns="45720" rtlCol="0" anchor="ctr">
            <a:normAutofit/>
          </a:bodyPr>
          <a:lstStyle>
            <a:lvl1pPr>
              <a:defRPr sz="2400" b="0">
                <a:solidFill>
                  <a:srgbClr val="5B8EDB"/>
                </a:solidFill>
                <a:latin typeface="Arial" panose="020B0604020202020204" pitchFamily="34" charset="0"/>
                <a:cs typeface="Arial" panose="020B0604020202020204" pitchFamily="34" charset="0"/>
              </a:defRPr>
            </a:lvl1pPr>
          </a:lstStyle>
          <a:p>
            <a:r>
              <a:rPr lang="en-GB"/>
              <a:t>Heading level 1 Arial Regular 24pt</a:t>
            </a:r>
            <a:endParaRPr lang="en-US"/>
          </a:p>
        </p:txBody>
      </p:sp>
      <p:pic>
        <p:nvPicPr>
          <p:cNvPr id="14" name="scie-logo.png" descr="A close up of a logo&#10;&#10;Description automatically generated">
            <a:extLst>
              <a:ext uri="{FF2B5EF4-FFF2-40B4-BE49-F238E27FC236}">
                <a16:creationId xmlns:a16="http://schemas.microsoft.com/office/drawing/2014/main" id="{43169725-7E88-C962-A4BF-20C22D94024F}"/>
              </a:ext>
            </a:extLst>
          </p:cNvPr>
          <p:cNvPicPr>
            <a:picLocks noChangeAspect="1"/>
          </p:cNvPicPr>
          <p:nvPr userDrawn="1"/>
        </p:nvPicPr>
        <p:blipFill>
          <a:blip r:embed="rId3" r:link="rId4" cstate="print">
            <a:extLst>
              <a:ext uri="{28A0092B-C50C-407E-A947-70E740481C1C}">
                <a14:useLocalDpi xmlns:a14="http://schemas.microsoft.com/office/drawing/2010/main" val="0"/>
              </a:ext>
            </a:extLst>
          </a:blip>
          <a:stretch>
            <a:fillRect/>
          </a:stretch>
        </p:blipFill>
        <p:spPr>
          <a:xfrm>
            <a:off x="9120000" y="432000"/>
            <a:ext cx="2496000" cy="501968"/>
          </a:xfrm>
          <a:prstGeom prst="rect">
            <a:avLst/>
          </a:prstGeom>
        </p:spPr>
      </p:pic>
      <p:sp>
        <p:nvSpPr>
          <p:cNvPr id="2" name="Slide Number Placeholder 6">
            <a:extLst>
              <a:ext uri="{FF2B5EF4-FFF2-40B4-BE49-F238E27FC236}">
                <a16:creationId xmlns:a16="http://schemas.microsoft.com/office/drawing/2014/main" id="{9C472DDA-8B74-D22D-4A6A-AC062F9DCED7}"/>
              </a:ext>
            </a:extLst>
          </p:cNvPr>
          <p:cNvSpPr txBox="1">
            <a:spLocks/>
          </p:cNvSpPr>
          <p:nvPr userDrawn="1"/>
        </p:nvSpPr>
        <p:spPr>
          <a:xfrm>
            <a:off x="11184566" y="6356351"/>
            <a:ext cx="48005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AE35BC09-3978-204A-9658-0F42CA2C42D8}" type="slidenum">
              <a:rPr lang="en-US" sz="1000" smtClean="0">
                <a:latin typeface="Arial" panose="020B0604020202020204" pitchFamily="34" charset="0"/>
                <a:cs typeface="Arial" panose="020B0604020202020204" pitchFamily="34" charset="0"/>
              </a:rPr>
              <a:pPr algn="ctr"/>
              <a:t>‹#›</a:t>
            </a:fld>
            <a:endParaRPr lang="en-US" sz="1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71DFBE9-F298-43AD-F644-E7DB4357915F}"/>
              </a:ext>
            </a:extLst>
          </p:cNvPr>
          <p:cNvSpPr>
            <a:spLocks noGrp="1"/>
          </p:cNvSpPr>
          <p:nvPr>
            <p:ph idx="1" hasCustomPrompt="1"/>
          </p:nvPr>
        </p:nvSpPr>
        <p:spPr>
          <a:xfrm>
            <a:off x="720439" y="1988840"/>
            <a:ext cx="9311999" cy="4131528"/>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0">
              <a:buClr>
                <a:srgbClr val="5B8EDB"/>
              </a:buClr>
              <a:defRPr sz="2000">
                <a:latin typeface="Arial" panose="020B0604020202020204" pitchFamily="34" charset="0"/>
                <a:cs typeface="Arial" panose="020B0604020202020204" pitchFamily="34" charset="0"/>
              </a:defRPr>
            </a:lvl2pPr>
            <a:lvl3pPr marL="914400" indent="0">
              <a:buNone/>
              <a:defRPr/>
            </a:lvl3pPr>
          </a:lstStyle>
          <a:p>
            <a:pPr lvl="0"/>
            <a:r>
              <a:rPr lang="en-GB"/>
              <a:t>Standard copy Arial Regular 20pt</a:t>
            </a:r>
          </a:p>
          <a:p>
            <a:pPr lvl="1"/>
            <a:r>
              <a:rPr lang="en-GB"/>
              <a:t>Standard bullet</a:t>
            </a:r>
          </a:p>
          <a:p>
            <a:pPr lvl="2"/>
            <a:endParaRPr lang="en-US"/>
          </a:p>
        </p:txBody>
      </p:sp>
      <p:sp>
        <p:nvSpPr>
          <p:cNvPr id="5" name="Freeform 4">
            <a:extLst>
              <a:ext uri="{FF2B5EF4-FFF2-40B4-BE49-F238E27FC236}">
                <a16:creationId xmlns:a16="http://schemas.microsoft.com/office/drawing/2014/main" id="{9B85C401-2E8A-A0B3-E643-5E669B9BB08F}"/>
              </a:ext>
            </a:extLst>
          </p:cNvPr>
          <p:cNvSpPr>
            <a:spLocks/>
          </p:cNvSpPr>
          <p:nvPr userDrawn="1"/>
        </p:nvSpPr>
        <p:spPr bwMode="auto">
          <a:xfrm>
            <a:off x="11184566" y="6304236"/>
            <a:ext cx="480053" cy="365125"/>
          </a:xfrm>
          <a:custGeom>
            <a:avLst/>
            <a:gdLst>
              <a:gd name="T0" fmla="+- 0 10739 10652"/>
              <a:gd name="T1" fmla="*/ T0 w 512"/>
              <a:gd name="T2" fmla="+- 0 515 515"/>
              <a:gd name="T3" fmla="*/ 515 h 512"/>
              <a:gd name="T4" fmla="+- 0 11076 10652"/>
              <a:gd name="T5" fmla="*/ T4 w 512"/>
              <a:gd name="T6" fmla="+- 0 515 515"/>
              <a:gd name="T7" fmla="*/ 515 h 512"/>
              <a:gd name="T8" fmla="+- 0 11110 10652"/>
              <a:gd name="T9" fmla="*/ T8 w 512"/>
              <a:gd name="T10" fmla="+- 0 522 515"/>
              <a:gd name="T11" fmla="*/ 522 h 512"/>
              <a:gd name="T12" fmla="+- 0 11138 10652"/>
              <a:gd name="T13" fmla="*/ T12 w 512"/>
              <a:gd name="T14" fmla="+- 0 541 515"/>
              <a:gd name="T15" fmla="*/ 541 h 512"/>
              <a:gd name="T16" fmla="+- 0 11157 10652"/>
              <a:gd name="T17" fmla="*/ T16 w 512"/>
              <a:gd name="T18" fmla="+- 0 568 515"/>
              <a:gd name="T19" fmla="*/ 568 h 512"/>
              <a:gd name="T20" fmla="+- 0 11164 10652"/>
              <a:gd name="T21" fmla="*/ T20 w 512"/>
              <a:gd name="T22" fmla="+- 0 602 515"/>
              <a:gd name="T23" fmla="*/ 602 h 512"/>
              <a:gd name="T24" fmla="+- 0 11164 10652"/>
              <a:gd name="T25" fmla="*/ T24 w 512"/>
              <a:gd name="T26" fmla="+- 0 940 515"/>
              <a:gd name="T27" fmla="*/ 940 h 512"/>
              <a:gd name="T28" fmla="+- 0 11157 10652"/>
              <a:gd name="T29" fmla="*/ T28 w 512"/>
              <a:gd name="T30" fmla="+- 0 974 515"/>
              <a:gd name="T31" fmla="*/ 974 h 512"/>
              <a:gd name="T32" fmla="+- 0 11138 10652"/>
              <a:gd name="T33" fmla="*/ T32 w 512"/>
              <a:gd name="T34" fmla="+- 0 1001 515"/>
              <a:gd name="T35" fmla="*/ 1001 h 512"/>
              <a:gd name="T36" fmla="+- 0 11110 10652"/>
              <a:gd name="T37" fmla="*/ T36 w 512"/>
              <a:gd name="T38" fmla="+- 0 1020 515"/>
              <a:gd name="T39" fmla="*/ 1020 h 512"/>
              <a:gd name="T40" fmla="+- 0 11076 10652"/>
              <a:gd name="T41" fmla="*/ T40 w 512"/>
              <a:gd name="T42" fmla="+- 0 1027 515"/>
              <a:gd name="T43" fmla="*/ 1027 h 512"/>
              <a:gd name="T44" fmla="+- 0 10652 10652"/>
              <a:gd name="T45" fmla="*/ T44 w 512"/>
              <a:gd name="T46" fmla="+- 0 1027 515"/>
              <a:gd name="T47" fmla="*/ 1027 h 512"/>
              <a:gd name="T48" fmla="+- 0 10652 10652"/>
              <a:gd name="T49" fmla="*/ T48 w 512"/>
              <a:gd name="T50" fmla="+- 0 602 515"/>
              <a:gd name="T51" fmla="*/ 602 h 512"/>
              <a:gd name="T52" fmla="+- 0 10659 10652"/>
              <a:gd name="T53" fmla="*/ T52 w 512"/>
              <a:gd name="T54" fmla="+- 0 568 515"/>
              <a:gd name="T55" fmla="*/ 568 h 512"/>
              <a:gd name="T56" fmla="+- 0 10677 10652"/>
              <a:gd name="T57" fmla="*/ T56 w 512"/>
              <a:gd name="T58" fmla="+- 0 541 515"/>
              <a:gd name="T59" fmla="*/ 541 h 512"/>
              <a:gd name="T60" fmla="+- 0 10705 10652"/>
              <a:gd name="T61" fmla="*/ T60 w 512"/>
              <a:gd name="T62" fmla="+- 0 522 515"/>
              <a:gd name="T63" fmla="*/ 522 h 512"/>
              <a:gd name="T64" fmla="+- 0 10739 10652"/>
              <a:gd name="T65" fmla="*/ T64 w 512"/>
              <a:gd name="T66" fmla="+- 0 515 515"/>
              <a:gd name="T67" fmla="*/ 51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12" h="512">
                <a:moveTo>
                  <a:pt x="87" y="0"/>
                </a:moveTo>
                <a:lnTo>
                  <a:pt x="424" y="0"/>
                </a:lnTo>
                <a:lnTo>
                  <a:pt x="458" y="7"/>
                </a:lnTo>
                <a:lnTo>
                  <a:pt x="486" y="26"/>
                </a:lnTo>
                <a:lnTo>
                  <a:pt x="505" y="53"/>
                </a:lnTo>
                <a:lnTo>
                  <a:pt x="512" y="87"/>
                </a:lnTo>
                <a:lnTo>
                  <a:pt x="512" y="425"/>
                </a:lnTo>
                <a:lnTo>
                  <a:pt x="505" y="459"/>
                </a:lnTo>
                <a:lnTo>
                  <a:pt x="486" y="486"/>
                </a:lnTo>
                <a:lnTo>
                  <a:pt x="458" y="505"/>
                </a:lnTo>
                <a:lnTo>
                  <a:pt x="424" y="512"/>
                </a:lnTo>
                <a:lnTo>
                  <a:pt x="0" y="512"/>
                </a:lnTo>
                <a:lnTo>
                  <a:pt x="0" y="87"/>
                </a:lnTo>
                <a:lnTo>
                  <a:pt x="7" y="53"/>
                </a:lnTo>
                <a:lnTo>
                  <a:pt x="25" y="26"/>
                </a:lnTo>
                <a:lnTo>
                  <a:pt x="53" y="7"/>
                </a:lnTo>
                <a:lnTo>
                  <a:pt x="87" y="0"/>
                </a:lnTo>
                <a:close/>
              </a:path>
            </a:pathLst>
          </a:custGeom>
          <a:noFill/>
          <a:ln w="6350">
            <a:solidFill>
              <a:srgbClr val="548BC9"/>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sz="1800"/>
          </a:p>
        </p:txBody>
      </p:sp>
    </p:spTree>
    <p:extLst>
      <p:ext uri="{BB962C8B-B14F-4D97-AF65-F5344CB8AC3E}">
        <p14:creationId xmlns:p14="http://schemas.microsoft.com/office/powerpoint/2010/main" val="51758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losing slide">
    <p:bg>
      <p:bgPr>
        <a:solidFill>
          <a:srgbClr val="5B8EDB"/>
        </a:solid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1C86920E-509D-9095-5E1D-0F27769AA59A}"/>
              </a:ext>
            </a:extLst>
          </p:cNvPr>
          <p:cNvPicPr>
            <a:picLocks noChangeAspect="1"/>
          </p:cNvPicPr>
          <p:nvPr userDrawn="1"/>
        </p:nvPicPr>
        <p:blipFill>
          <a:blip r:embed="rId2">
            <a:alphaModFix amt="34000"/>
            <a:extLst>
              <a:ext uri="{28A0092B-C50C-407E-A947-70E740481C1C}">
                <a14:useLocalDpi xmlns:a14="http://schemas.microsoft.com/office/drawing/2010/main" val="0"/>
              </a:ext>
            </a:extLst>
          </a:blip>
          <a:srcRect/>
          <a:stretch>
            <a:fillRect/>
          </a:stretch>
        </p:blipFill>
        <p:spPr bwMode="auto">
          <a:xfrm>
            <a:off x="-8699" y="1388603"/>
            <a:ext cx="8312945" cy="5473882"/>
          </a:xfrm>
          <a:prstGeom prst="rect">
            <a:avLst/>
          </a:prstGeom>
          <a:noFill/>
          <a:ln>
            <a:noFill/>
          </a:ln>
        </p:spPr>
      </p:pic>
      <p:pic>
        <p:nvPicPr>
          <p:cNvPr id="3" name="Picture 2" descr="Graphical user interface, text, application&#10;&#10;Description automatically generated">
            <a:extLst>
              <a:ext uri="{FF2B5EF4-FFF2-40B4-BE49-F238E27FC236}">
                <a16:creationId xmlns:a16="http://schemas.microsoft.com/office/drawing/2014/main" id="{1238C1B1-A988-96DF-1FE0-CA5B9FABF2B3}"/>
              </a:ext>
            </a:extLst>
          </p:cNvPr>
          <p:cNvPicPr>
            <a:picLocks noChangeAspect="1"/>
          </p:cNvPicPr>
          <p:nvPr userDrawn="1"/>
        </p:nvPicPr>
        <p:blipFill>
          <a:blip r:embed="rId3"/>
          <a:stretch>
            <a:fillRect/>
          </a:stretch>
        </p:blipFill>
        <p:spPr>
          <a:xfrm>
            <a:off x="8304246" y="432000"/>
            <a:ext cx="3358727" cy="668134"/>
          </a:xfrm>
          <a:prstGeom prst="rect">
            <a:avLst/>
          </a:prstGeom>
        </p:spPr>
      </p:pic>
      <p:sp>
        <p:nvSpPr>
          <p:cNvPr id="4" name="Title Placeholder 1">
            <a:extLst>
              <a:ext uri="{FF2B5EF4-FFF2-40B4-BE49-F238E27FC236}">
                <a16:creationId xmlns:a16="http://schemas.microsoft.com/office/drawing/2014/main" id="{53A5375D-7438-3060-961D-863309B38418}"/>
              </a:ext>
            </a:extLst>
          </p:cNvPr>
          <p:cNvSpPr>
            <a:spLocks noGrp="1"/>
          </p:cNvSpPr>
          <p:nvPr>
            <p:ph type="title" hasCustomPrompt="1"/>
          </p:nvPr>
        </p:nvSpPr>
        <p:spPr>
          <a:xfrm>
            <a:off x="720001" y="1628800"/>
            <a:ext cx="10942972" cy="4095176"/>
          </a:xfrm>
          <a:prstGeom prst="rect">
            <a:avLst/>
          </a:prstGeom>
        </p:spPr>
        <p:txBody>
          <a:bodyPr vert="horz" lIns="91440" tIns="45720" rIns="91440" bIns="45720" rtlCol="0" anchor="ctr">
            <a:normAutofit/>
          </a:bodyPr>
          <a:lstStyle>
            <a:lvl1pPr algn="ctr">
              <a:defRPr sz="3200" i="1">
                <a:solidFill>
                  <a:schemeClr val="bg2"/>
                </a:solidFill>
                <a:latin typeface="Arial" panose="020B0604020202020204" pitchFamily="34" charset="0"/>
                <a:cs typeface="Arial" panose="020B0604020202020204" pitchFamily="34" charset="0"/>
              </a:defRPr>
            </a:lvl1pPr>
          </a:lstStyle>
          <a:p>
            <a:pPr lvl="0"/>
            <a:r>
              <a:rPr lang="en-GB"/>
              <a:t>Thanks for coming</a:t>
            </a:r>
          </a:p>
        </p:txBody>
      </p:sp>
      <p:pic>
        <p:nvPicPr>
          <p:cNvPr id="8" name="Picture 7" descr="A picture containing text, clipart&#10;&#10;Description automatically generated">
            <a:extLst>
              <a:ext uri="{FF2B5EF4-FFF2-40B4-BE49-F238E27FC236}">
                <a16:creationId xmlns:a16="http://schemas.microsoft.com/office/drawing/2014/main" id="{3E13AEBC-1934-AF0F-005C-BED19DEEFB39}"/>
              </a:ext>
            </a:extLst>
          </p:cNvPr>
          <p:cNvPicPr>
            <a:picLocks noChangeAspect="1"/>
          </p:cNvPicPr>
          <p:nvPr userDrawn="1"/>
        </p:nvPicPr>
        <p:blipFill>
          <a:blip r:embed="rId4"/>
          <a:stretch>
            <a:fillRect/>
          </a:stretch>
        </p:blipFill>
        <p:spPr>
          <a:xfrm>
            <a:off x="7824192" y="5958000"/>
            <a:ext cx="467360" cy="325120"/>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8E5C5171-B26F-1BCB-3549-95DD155F5AF7}"/>
              </a:ext>
            </a:extLst>
          </p:cNvPr>
          <p:cNvPicPr>
            <a:picLocks noChangeAspect="1"/>
          </p:cNvPicPr>
          <p:nvPr userDrawn="1"/>
        </p:nvPicPr>
        <p:blipFill>
          <a:blip r:embed="rId5"/>
          <a:stretch>
            <a:fillRect/>
          </a:stretch>
        </p:blipFill>
        <p:spPr>
          <a:xfrm>
            <a:off x="9840416" y="6012000"/>
            <a:ext cx="1440160" cy="240972"/>
          </a:xfrm>
          <a:prstGeom prst="rect">
            <a:avLst/>
          </a:prstGeom>
        </p:spPr>
      </p:pic>
      <p:pic>
        <p:nvPicPr>
          <p:cNvPr id="14" name="Picture 13" descr="Logo&#10;&#10;Description automatically generated">
            <a:extLst>
              <a:ext uri="{FF2B5EF4-FFF2-40B4-BE49-F238E27FC236}">
                <a16:creationId xmlns:a16="http://schemas.microsoft.com/office/drawing/2014/main" id="{1FB616EE-667B-B095-3D72-05A5B4D65F1B}"/>
              </a:ext>
            </a:extLst>
          </p:cNvPr>
          <p:cNvPicPr>
            <a:picLocks noChangeAspect="1"/>
          </p:cNvPicPr>
          <p:nvPr userDrawn="1"/>
        </p:nvPicPr>
        <p:blipFill>
          <a:blip r:embed="rId6"/>
          <a:stretch>
            <a:fillRect/>
          </a:stretch>
        </p:blipFill>
        <p:spPr>
          <a:xfrm>
            <a:off x="9028277" y="5868000"/>
            <a:ext cx="716128" cy="537096"/>
          </a:xfrm>
          <a:prstGeom prst="rect">
            <a:avLst/>
          </a:prstGeom>
        </p:spPr>
      </p:pic>
      <p:pic>
        <p:nvPicPr>
          <p:cNvPr id="18" name="Picture 17" descr="Icon&#10;&#10;Description automatically generated">
            <a:extLst>
              <a:ext uri="{FF2B5EF4-FFF2-40B4-BE49-F238E27FC236}">
                <a16:creationId xmlns:a16="http://schemas.microsoft.com/office/drawing/2014/main" id="{9C1F31C3-7DF2-CFA0-89FD-71266D0A6E3D}"/>
              </a:ext>
            </a:extLst>
          </p:cNvPr>
          <p:cNvPicPr>
            <a:picLocks noChangeAspect="1"/>
          </p:cNvPicPr>
          <p:nvPr userDrawn="1"/>
        </p:nvPicPr>
        <p:blipFill>
          <a:blip r:embed="rId7"/>
          <a:stretch>
            <a:fillRect/>
          </a:stretch>
        </p:blipFill>
        <p:spPr>
          <a:xfrm>
            <a:off x="8471990" y="5940001"/>
            <a:ext cx="486097" cy="364573"/>
          </a:xfrm>
          <a:prstGeom prst="rect">
            <a:avLst/>
          </a:prstGeom>
        </p:spPr>
      </p:pic>
      <p:sp>
        <p:nvSpPr>
          <p:cNvPr id="19" name="TextBox 18">
            <a:extLst>
              <a:ext uri="{FF2B5EF4-FFF2-40B4-BE49-F238E27FC236}">
                <a16:creationId xmlns:a16="http://schemas.microsoft.com/office/drawing/2014/main" id="{E70EBE48-5E35-534A-4089-535B21258024}"/>
              </a:ext>
            </a:extLst>
          </p:cNvPr>
          <p:cNvSpPr txBox="1"/>
          <p:nvPr userDrawn="1"/>
        </p:nvSpPr>
        <p:spPr>
          <a:xfrm>
            <a:off x="720000" y="5922232"/>
            <a:ext cx="5280587" cy="400110"/>
          </a:xfrm>
          <a:prstGeom prst="rect">
            <a:avLst/>
          </a:prstGeom>
          <a:noFill/>
        </p:spPr>
        <p:txBody>
          <a:bodyPr wrap="square" rtlCol="0">
            <a:spAutoFit/>
          </a:bodyPr>
          <a:lstStyle/>
          <a:p>
            <a:r>
              <a:rPr lang="en-US" sz="2000" b="1" err="1">
                <a:solidFill>
                  <a:schemeClr val="bg1"/>
                </a:solidFill>
                <a:latin typeface="Arial" panose="020B0604020202020204" pitchFamily="34" charset="0"/>
                <a:cs typeface="Arial" panose="020B0604020202020204" pitchFamily="34" charset="0"/>
              </a:rPr>
              <a:t>www.scie.org.uk</a:t>
            </a:r>
            <a:endParaRPr lang="en-US" sz="2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5219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ACBA-E527-6634-B5D8-AF5DDDEF5C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87BEB4-C154-BEFC-449C-45693C2555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485292-48F0-DD28-84E4-832B3D23ED42}"/>
              </a:ext>
            </a:extLst>
          </p:cNvPr>
          <p:cNvSpPr>
            <a:spLocks noGrp="1"/>
          </p:cNvSpPr>
          <p:nvPr>
            <p:ph type="dt" sz="half" idx="10"/>
          </p:nvPr>
        </p:nvSpPr>
        <p:spPr/>
        <p:txBody>
          <a:bodyPr/>
          <a:lstStyle/>
          <a:p>
            <a:fld id="{8D4FC4BE-1938-47D7-BC09-0CB1A55CD99D}" type="datetimeFigureOut">
              <a:rPr lang="en-GB" smtClean="0"/>
              <a:t>09/09/2024</a:t>
            </a:fld>
            <a:endParaRPr lang="en-GB"/>
          </a:p>
        </p:txBody>
      </p:sp>
      <p:sp>
        <p:nvSpPr>
          <p:cNvPr id="5" name="Footer Placeholder 4">
            <a:extLst>
              <a:ext uri="{FF2B5EF4-FFF2-40B4-BE49-F238E27FC236}">
                <a16:creationId xmlns:a16="http://schemas.microsoft.com/office/drawing/2014/main" id="{94732219-0704-CB4A-1A83-F28836025E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700284-42E4-A9CC-7DC7-D9B61F2013F0}"/>
              </a:ext>
            </a:extLst>
          </p:cNvPr>
          <p:cNvSpPr>
            <a:spLocks noGrp="1"/>
          </p:cNvSpPr>
          <p:nvPr>
            <p:ph type="sldNum" sz="quarter" idx="12"/>
          </p:nvPr>
        </p:nvSpPr>
        <p:spPr/>
        <p:txBody>
          <a:bodyPr/>
          <a:lstStyle/>
          <a:p>
            <a:fld id="{CB2D0494-76E1-461D-B53A-2E5435BA2D6C}" type="slidenum">
              <a:rPr lang="en-GB" smtClean="0"/>
              <a:t>‹#›</a:t>
            </a:fld>
            <a:endParaRPr lang="en-GB"/>
          </a:p>
        </p:txBody>
      </p:sp>
    </p:spTree>
    <p:extLst>
      <p:ext uri="{BB962C8B-B14F-4D97-AF65-F5344CB8AC3E}">
        <p14:creationId xmlns:p14="http://schemas.microsoft.com/office/powerpoint/2010/main" val="407075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CD1CA-F6FB-B500-253D-4D13656177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B00D5CB-52BF-96D2-F9C7-1F37EFA73B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22EAA5-BBFB-5C0C-A921-04ECE63F419D}"/>
              </a:ext>
            </a:extLst>
          </p:cNvPr>
          <p:cNvSpPr>
            <a:spLocks noGrp="1"/>
          </p:cNvSpPr>
          <p:nvPr>
            <p:ph type="dt" sz="half" idx="10"/>
          </p:nvPr>
        </p:nvSpPr>
        <p:spPr/>
        <p:txBody>
          <a:bodyPr/>
          <a:lstStyle/>
          <a:p>
            <a:fld id="{8D4FC4BE-1938-47D7-BC09-0CB1A55CD99D}" type="datetimeFigureOut">
              <a:rPr lang="en-GB" smtClean="0"/>
              <a:t>09/09/2024</a:t>
            </a:fld>
            <a:endParaRPr lang="en-GB"/>
          </a:p>
        </p:txBody>
      </p:sp>
      <p:sp>
        <p:nvSpPr>
          <p:cNvPr id="5" name="Footer Placeholder 4">
            <a:extLst>
              <a:ext uri="{FF2B5EF4-FFF2-40B4-BE49-F238E27FC236}">
                <a16:creationId xmlns:a16="http://schemas.microsoft.com/office/drawing/2014/main" id="{B3E56544-9D56-3A6A-360C-13F820836A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D829E2-5E82-401C-49DF-51EC400C6CEC}"/>
              </a:ext>
            </a:extLst>
          </p:cNvPr>
          <p:cNvSpPr>
            <a:spLocks noGrp="1"/>
          </p:cNvSpPr>
          <p:nvPr>
            <p:ph type="sldNum" sz="quarter" idx="12"/>
          </p:nvPr>
        </p:nvSpPr>
        <p:spPr/>
        <p:txBody>
          <a:bodyPr/>
          <a:lstStyle/>
          <a:p>
            <a:fld id="{CB2D0494-76E1-461D-B53A-2E5435BA2D6C}" type="slidenum">
              <a:rPr lang="en-GB" smtClean="0"/>
              <a:t>‹#›</a:t>
            </a:fld>
            <a:endParaRPr lang="en-GB"/>
          </a:p>
        </p:txBody>
      </p:sp>
    </p:spTree>
    <p:extLst>
      <p:ext uri="{BB962C8B-B14F-4D97-AF65-F5344CB8AC3E}">
        <p14:creationId xmlns:p14="http://schemas.microsoft.com/office/powerpoint/2010/main" val="3835018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EB969-0A2E-4E8C-BF2F-8BF56397E2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E05D1A-F8B2-5B30-10B8-860137708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C8C9E-39F3-FDF7-52BD-79D08A7B52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4A287E2-5B8A-FBC2-11D3-CB1FAFC3FEEA}"/>
              </a:ext>
            </a:extLst>
          </p:cNvPr>
          <p:cNvSpPr>
            <a:spLocks noGrp="1"/>
          </p:cNvSpPr>
          <p:nvPr>
            <p:ph type="dt" sz="half" idx="10"/>
          </p:nvPr>
        </p:nvSpPr>
        <p:spPr/>
        <p:txBody>
          <a:bodyPr/>
          <a:lstStyle/>
          <a:p>
            <a:fld id="{8D4FC4BE-1938-47D7-BC09-0CB1A55CD99D}" type="datetimeFigureOut">
              <a:rPr lang="en-GB" smtClean="0"/>
              <a:t>09/09/2024</a:t>
            </a:fld>
            <a:endParaRPr lang="en-GB"/>
          </a:p>
        </p:txBody>
      </p:sp>
      <p:sp>
        <p:nvSpPr>
          <p:cNvPr id="6" name="Footer Placeholder 5">
            <a:extLst>
              <a:ext uri="{FF2B5EF4-FFF2-40B4-BE49-F238E27FC236}">
                <a16:creationId xmlns:a16="http://schemas.microsoft.com/office/drawing/2014/main" id="{718192BD-5873-7151-39C5-F0D5816DD1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A4217B-D3E5-1F22-419E-54185422E33C}"/>
              </a:ext>
            </a:extLst>
          </p:cNvPr>
          <p:cNvSpPr>
            <a:spLocks noGrp="1"/>
          </p:cNvSpPr>
          <p:nvPr>
            <p:ph type="sldNum" sz="quarter" idx="12"/>
          </p:nvPr>
        </p:nvSpPr>
        <p:spPr/>
        <p:txBody>
          <a:bodyPr/>
          <a:lstStyle/>
          <a:p>
            <a:fld id="{CB2D0494-76E1-461D-B53A-2E5435BA2D6C}" type="slidenum">
              <a:rPr lang="en-GB" smtClean="0"/>
              <a:t>‹#›</a:t>
            </a:fld>
            <a:endParaRPr lang="en-GB"/>
          </a:p>
        </p:txBody>
      </p:sp>
    </p:spTree>
    <p:extLst>
      <p:ext uri="{BB962C8B-B14F-4D97-AF65-F5344CB8AC3E}">
        <p14:creationId xmlns:p14="http://schemas.microsoft.com/office/powerpoint/2010/main" val="3852257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136B-455A-D925-5DBA-A6E1CCBCB78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3DD8D3-3754-C6C6-DCB2-BDEAA9594C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A3DA4D-6308-432D-11DD-D6D9311E64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142129-850C-E946-3273-8535AAD2AE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2B3A1A-EAF0-535E-273B-A80FC9993A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91B882-3427-CD52-69AE-814139E50207}"/>
              </a:ext>
            </a:extLst>
          </p:cNvPr>
          <p:cNvSpPr>
            <a:spLocks noGrp="1"/>
          </p:cNvSpPr>
          <p:nvPr>
            <p:ph type="dt" sz="half" idx="10"/>
          </p:nvPr>
        </p:nvSpPr>
        <p:spPr/>
        <p:txBody>
          <a:bodyPr/>
          <a:lstStyle/>
          <a:p>
            <a:fld id="{8D4FC4BE-1938-47D7-BC09-0CB1A55CD99D}" type="datetimeFigureOut">
              <a:rPr lang="en-GB" smtClean="0"/>
              <a:t>09/09/2024</a:t>
            </a:fld>
            <a:endParaRPr lang="en-GB"/>
          </a:p>
        </p:txBody>
      </p:sp>
      <p:sp>
        <p:nvSpPr>
          <p:cNvPr id="8" name="Footer Placeholder 7">
            <a:extLst>
              <a:ext uri="{FF2B5EF4-FFF2-40B4-BE49-F238E27FC236}">
                <a16:creationId xmlns:a16="http://schemas.microsoft.com/office/drawing/2014/main" id="{B1A83861-17A0-1FA5-028F-90B1085F43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2D70CE-18A3-D953-2D55-D49E1BE0BCF8}"/>
              </a:ext>
            </a:extLst>
          </p:cNvPr>
          <p:cNvSpPr>
            <a:spLocks noGrp="1"/>
          </p:cNvSpPr>
          <p:nvPr>
            <p:ph type="sldNum" sz="quarter" idx="12"/>
          </p:nvPr>
        </p:nvSpPr>
        <p:spPr/>
        <p:txBody>
          <a:bodyPr/>
          <a:lstStyle/>
          <a:p>
            <a:fld id="{CB2D0494-76E1-461D-B53A-2E5435BA2D6C}" type="slidenum">
              <a:rPr lang="en-GB" smtClean="0"/>
              <a:t>‹#›</a:t>
            </a:fld>
            <a:endParaRPr lang="en-GB"/>
          </a:p>
        </p:txBody>
      </p:sp>
    </p:spTree>
    <p:extLst>
      <p:ext uri="{BB962C8B-B14F-4D97-AF65-F5344CB8AC3E}">
        <p14:creationId xmlns:p14="http://schemas.microsoft.com/office/powerpoint/2010/main" val="311935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2A08-E4C0-48E5-A2DF-857A867A10A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E599AA-533E-19BE-642A-306E81953D95}"/>
              </a:ext>
            </a:extLst>
          </p:cNvPr>
          <p:cNvSpPr>
            <a:spLocks noGrp="1"/>
          </p:cNvSpPr>
          <p:nvPr>
            <p:ph type="dt" sz="half" idx="10"/>
          </p:nvPr>
        </p:nvSpPr>
        <p:spPr/>
        <p:txBody>
          <a:bodyPr/>
          <a:lstStyle/>
          <a:p>
            <a:fld id="{8D4FC4BE-1938-47D7-BC09-0CB1A55CD99D}" type="datetimeFigureOut">
              <a:rPr lang="en-GB" smtClean="0"/>
              <a:t>09/09/2024</a:t>
            </a:fld>
            <a:endParaRPr lang="en-GB"/>
          </a:p>
        </p:txBody>
      </p:sp>
      <p:sp>
        <p:nvSpPr>
          <p:cNvPr id="4" name="Footer Placeholder 3">
            <a:extLst>
              <a:ext uri="{FF2B5EF4-FFF2-40B4-BE49-F238E27FC236}">
                <a16:creationId xmlns:a16="http://schemas.microsoft.com/office/drawing/2014/main" id="{BD129512-8C66-2D83-ED4E-113A0AE213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DC7F4A-9A58-E912-3B14-FFC882C20F7B}"/>
              </a:ext>
            </a:extLst>
          </p:cNvPr>
          <p:cNvSpPr>
            <a:spLocks noGrp="1"/>
          </p:cNvSpPr>
          <p:nvPr>
            <p:ph type="sldNum" sz="quarter" idx="12"/>
          </p:nvPr>
        </p:nvSpPr>
        <p:spPr/>
        <p:txBody>
          <a:bodyPr/>
          <a:lstStyle/>
          <a:p>
            <a:fld id="{CB2D0494-76E1-461D-B53A-2E5435BA2D6C}" type="slidenum">
              <a:rPr lang="en-GB" smtClean="0"/>
              <a:t>‹#›</a:t>
            </a:fld>
            <a:endParaRPr lang="en-GB"/>
          </a:p>
        </p:txBody>
      </p:sp>
    </p:spTree>
    <p:extLst>
      <p:ext uri="{BB962C8B-B14F-4D97-AF65-F5344CB8AC3E}">
        <p14:creationId xmlns:p14="http://schemas.microsoft.com/office/powerpoint/2010/main" val="3922024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90975-C51F-4486-7397-F548D33A31EC}"/>
              </a:ext>
            </a:extLst>
          </p:cNvPr>
          <p:cNvSpPr>
            <a:spLocks noGrp="1"/>
          </p:cNvSpPr>
          <p:nvPr>
            <p:ph type="dt" sz="half" idx="10"/>
          </p:nvPr>
        </p:nvSpPr>
        <p:spPr/>
        <p:txBody>
          <a:bodyPr/>
          <a:lstStyle/>
          <a:p>
            <a:fld id="{8D4FC4BE-1938-47D7-BC09-0CB1A55CD99D}" type="datetimeFigureOut">
              <a:rPr lang="en-GB" smtClean="0"/>
              <a:t>09/09/2024</a:t>
            </a:fld>
            <a:endParaRPr lang="en-GB"/>
          </a:p>
        </p:txBody>
      </p:sp>
      <p:sp>
        <p:nvSpPr>
          <p:cNvPr id="3" name="Footer Placeholder 2">
            <a:extLst>
              <a:ext uri="{FF2B5EF4-FFF2-40B4-BE49-F238E27FC236}">
                <a16:creationId xmlns:a16="http://schemas.microsoft.com/office/drawing/2014/main" id="{7807FAA3-ECB4-55CD-6FB6-4F6D8D69258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E06552-3DC4-5F8A-46B2-D0758EC7E38A}"/>
              </a:ext>
            </a:extLst>
          </p:cNvPr>
          <p:cNvSpPr>
            <a:spLocks noGrp="1"/>
          </p:cNvSpPr>
          <p:nvPr>
            <p:ph type="sldNum" sz="quarter" idx="12"/>
          </p:nvPr>
        </p:nvSpPr>
        <p:spPr/>
        <p:txBody>
          <a:bodyPr/>
          <a:lstStyle/>
          <a:p>
            <a:fld id="{CB2D0494-76E1-461D-B53A-2E5435BA2D6C}" type="slidenum">
              <a:rPr lang="en-GB" smtClean="0"/>
              <a:t>‹#›</a:t>
            </a:fld>
            <a:endParaRPr lang="en-GB"/>
          </a:p>
        </p:txBody>
      </p:sp>
    </p:spTree>
    <p:extLst>
      <p:ext uri="{BB962C8B-B14F-4D97-AF65-F5344CB8AC3E}">
        <p14:creationId xmlns:p14="http://schemas.microsoft.com/office/powerpoint/2010/main" val="3281774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C066-C343-0816-75C4-250D4E2FC9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F317F9-14AF-BD9E-4AF3-6067937C74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30CB9D-34C8-5BEB-56AA-B40133755B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F0343-E4F1-5EA4-E964-D625CC5E8BA4}"/>
              </a:ext>
            </a:extLst>
          </p:cNvPr>
          <p:cNvSpPr>
            <a:spLocks noGrp="1"/>
          </p:cNvSpPr>
          <p:nvPr>
            <p:ph type="dt" sz="half" idx="10"/>
          </p:nvPr>
        </p:nvSpPr>
        <p:spPr/>
        <p:txBody>
          <a:bodyPr/>
          <a:lstStyle/>
          <a:p>
            <a:fld id="{8D4FC4BE-1938-47D7-BC09-0CB1A55CD99D}" type="datetimeFigureOut">
              <a:rPr lang="en-GB" smtClean="0"/>
              <a:t>09/09/2024</a:t>
            </a:fld>
            <a:endParaRPr lang="en-GB"/>
          </a:p>
        </p:txBody>
      </p:sp>
      <p:sp>
        <p:nvSpPr>
          <p:cNvPr id="6" name="Footer Placeholder 5">
            <a:extLst>
              <a:ext uri="{FF2B5EF4-FFF2-40B4-BE49-F238E27FC236}">
                <a16:creationId xmlns:a16="http://schemas.microsoft.com/office/drawing/2014/main" id="{8DC406DE-BA5D-D75A-3E89-2BDCD20EF4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E80A37-6F29-3E00-9378-9CF7EF686B77}"/>
              </a:ext>
            </a:extLst>
          </p:cNvPr>
          <p:cNvSpPr>
            <a:spLocks noGrp="1"/>
          </p:cNvSpPr>
          <p:nvPr>
            <p:ph type="sldNum" sz="quarter" idx="12"/>
          </p:nvPr>
        </p:nvSpPr>
        <p:spPr/>
        <p:txBody>
          <a:bodyPr/>
          <a:lstStyle/>
          <a:p>
            <a:fld id="{CB2D0494-76E1-461D-B53A-2E5435BA2D6C}" type="slidenum">
              <a:rPr lang="en-GB" smtClean="0"/>
              <a:t>‹#›</a:t>
            </a:fld>
            <a:endParaRPr lang="en-GB"/>
          </a:p>
        </p:txBody>
      </p:sp>
    </p:spTree>
    <p:extLst>
      <p:ext uri="{BB962C8B-B14F-4D97-AF65-F5344CB8AC3E}">
        <p14:creationId xmlns:p14="http://schemas.microsoft.com/office/powerpoint/2010/main" val="1663455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6FC4-694B-8971-7F9A-909A60C02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6864499-27FB-9D62-83BA-DC180B90D7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3DCE9B3-8390-F917-E10D-ADE9577A15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788AA-A282-64E2-2E3A-3A4D17E48D73}"/>
              </a:ext>
            </a:extLst>
          </p:cNvPr>
          <p:cNvSpPr>
            <a:spLocks noGrp="1"/>
          </p:cNvSpPr>
          <p:nvPr>
            <p:ph type="dt" sz="half" idx="10"/>
          </p:nvPr>
        </p:nvSpPr>
        <p:spPr/>
        <p:txBody>
          <a:bodyPr/>
          <a:lstStyle/>
          <a:p>
            <a:fld id="{8D4FC4BE-1938-47D7-BC09-0CB1A55CD99D}" type="datetimeFigureOut">
              <a:rPr lang="en-GB" smtClean="0"/>
              <a:t>09/09/2024</a:t>
            </a:fld>
            <a:endParaRPr lang="en-GB"/>
          </a:p>
        </p:txBody>
      </p:sp>
      <p:sp>
        <p:nvSpPr>
          <p:cNvPr id="6" name="Footer Placeholder 5">
            <a:extLst>
              <a:ext uri="{FF2B5EF4-FFF2-40B4-BE49-F238E27FC236}">
                <a16:creationId xmlns:a16="http://schemas.microsoft.com/office/drawing/2014/main" id="{F3730B7E-B8FF-FABC-3354-7AEFC2D423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CF1A0D-6EEE-95B1-B0F1-991AAE93CEC8}"/>
              </a:ext>
            </a:extLst>
          </p:cNvPr>
          <p:cNvSpPr>
            <a:spLocks noGrp="1"/>
          </p:cNvSpPr>
          <p:nvPr>
            <p:ph type="sldNum" sz="quarter" idx="12"/>
          </p:nvPr>
        </p:nvSpPr>
        <p:spPr/>
        <p:txBody>
          <a:bodyPr/>
          <a:lstStyle/>
          <a:p>
            <a:fld id="{CB2D0494-76E1-461D-B53A-2E5435BA2D6C}" type="slidenum">
              <a:rPr lang="en-GB" smtClean="0"/>
              <a:t>‹#›</a:t>
            </a:fld>
            <a:endParaRPr lang="en-GB"/>
          </a:p>
        </p:txBody>
      </p:sp>
    </p:spTree>
    <p:extLst>
      <p:ext uri="{BB962C8B-B14F-4D97-AF65-F5344CB8AC3E}">
        <p14:creationId xmlns:p14="http://schemas.microsoft.com/office/powerpoint/2010/main" val="75662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AAA93-F013-5432-1381-A0C0F40148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D21267-DE0E-B18C-D18C-0EFC2751CE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82A931-75B4-2D4A-4C95-B839406D5B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4FC4BE-1938-47D7-BC09-0CB1A55CD99D}" type="datetimeFigureOut">
              <a:rPr lang="en-GB" smtClean="0"/>
              <a:t>09/09/2024</a:t>
            </a:fld>
            <a:endParaRPr lang="en-GB"/>
          </a:p>
        </p:txBody>
      </p:sp>
      <p:sp>
        <p:nvSpPr>
          <p:cNvPr id="5" name="Footer Placeholder 4">
            <a:extLst>
              <a:ext uri="{FF2B5EF4-FFF2-40B4-BE49-F238E27FC236}">
                <a16:creationId xmlns:a16="http://schemas.microsoft.com/office/drawing/2014/main" id="{6E6C9651-630D-96AB-063E-C752C5B470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F916D25-5B10-B028-B345-B731D8CF27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2D0494-76E1-461D-B53A-2E5435BA2D6C}" type="slidenum">
              <a:rPr lang="en-GB" smtClean="0"/>
              <a:t>‹#›</a:t>
            </a:fld>
            <a:endParaRPr lang="en-GB"/>
          </a:p>
        </p:txBody>
      </p:sp>
    </p:spTree>
    <p:extLst>
      <p:ext uri="{BB962C8B-B14F-4D97-AF65-F5344CB8AC3E}">
        <p14:creationId xmlns:p14="http://schemas.microsoft.com/office/powerpoint/2010/main" val="3809651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hyperlink" Target="https://view.officeapps.live.com/op/view.aspx?src=https%3A%2F%2Fwww.derbyshiresab.org.uk%2Fsite-elements%2Fdocuments%2Fword%2Fderby-and-derbyshire-safeguarding-adults-board-pipot-procedure.doc&amp;wdOrigin=BROWSELINK"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gov.uk/government/publications/care-act-statutory-guidance/care-and-support-statutory-guidance" TargetMode="External"/><Relationship Id="rId2" Type="http://schemas.openxmlformats.org/officeDocument/2006/relationships/hyperlink" Target="https://assets.publishing.service.gov.uk/government/uploads/system/uploads/attachment_data/file/1064939/revisiting-safeguarding-practice.pdf" TargetMode="External"/><Relationship Id="rId1" Type="http://schemas.openxmlformats.org/officeDocument/2006/relationships/slideLayout" Target="../slideLayouts/slideLayout14.xml"/><Relationship Id="rId6" Type="http://schemas.openxmlformats.org/officeDocument/2006/relationships/hyperlink" Target="https://www.local.gov.uk/making-decisions-duty-carry-out-safeguarding-adults-enquiries" TargetMode="External"/><Relationship Id="rId5" Type="http://schemas.openxmlformats.org/officeDocument/2006/relationships/hyperlink" Target="https://www.local.gov.uk/topics/social-care-health-and-integration/adult-social-care/making-safeguarding-personal/resources" TargetMode="External"/><Relationship Id="rId4" Type="http://schemas.openxmlformats.org/officeDocument/2006/relationships/hyperlink" Target="https://www.scie.org.uk/adults/safeguardin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6.jpeg"/><Relationship Id="rId4" Type="http://schemas.openxmlformats.org/officeDocument/2006/relationships/diagramLayout" Target="../diagrams/layout2.xml"/><Relationship Id="rId9" Type="http://schemas.openxmlformats.org/officeDocument/2006/relationships/image" Target="../media/image15.jpg"/></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hyperlink" Target="http://www.scie.org.uk/"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view?r=eyJrIjoiMGE5NDI0NTQtOTMwZS00OTNjLWE4MGYtMjMyOWU5ZDQxNTNkIiwidCI6IjM3YzM1NGIyLTg1YjAtNDdmNS1iMjIyLTA3YjQ4ZDc3NGVlMyJ9" TargetMode="External"/><Relationship Id="rId2" Type="http://schemas.openxmlformats.org/officeDocument/2006/relationships/hyperlink" Target="https://app.powerbi.com/view?r=eyJrIjoiMGExMDQzZjgtODk0NC00ZmY0LThiZTYtYmU5ZDI2YzZlOTAyIiwidCI6IjM3YzM1NGIyLTg1YjAtNDdmNS1iMjIyLTA3YjQ4ZDc3NGVlMyJ9"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A73E31-6A99-CFA2-BB86-581839334912}"/>
              </a:ext>
            </a:extLst>
          </p:cNvPr>
          <p:cNvSpPr>
            <a:spLocks noGrp="1"/>
          </p:cNvSpPr>
          <p:nvPr>
            <p:ph type="body" sz="quarter" idx="13"/>
          </p:nvPr>
        </p:nvSpPr>
        <p:spPr/>
        <p:txBody>
          <a:bodyPr/>
          <a:lstStyle/>
          <a:p>
            <a:r>
              <a:rPr lang="en-US" dirty="0"/>
              <a:t>Ellie Haworth</a:t>
            </a:r>
          </a:p>
          <a:p>
            <a:r>
              <a:rPr lang="en-US" dirty="0"/>
              <a:t>Head of Children’s Transformation and Improvement</a:t>
            </a:r>
          </a:p>
          <a:p>
            <a:r>
              <a:rPr lang="en-US" dirty="0"/>
              <a:t>SCIE</a:t>
            </a:r>
          </a:p>
        </p:txBody>
      </p:sp>
      <p:sp>
        <p:nvSpPr>
          <p:cNvPr id="3" name="Title 2">
            <a:extLst>
              <a:ext uri="{FF2B5EF4-FFF2-40B4-BE49-F238E27FC236}">
                <a16:creationId xmlns:a16="http://schemas.microsoft.com/office/drawing/2014/main" id="{522797E2-5EBB-43E3-C573-22C6A3F52ADB}"/>
              </a:ext>
            </a:extLst>
          </p:cNvPr>
          <p:cNvSpPr>
            <a:spLocks noGrp="1"/>
          </p:cNvSpPr>
          <p:nvPr>
            <p:ph type="title"/>
          </p:nvPr>
        </p:nvSpPr>
        <p:spPr/>
        <p:txBody>
          <a:bodyPr/>
          <a:lstStyle/>
          <a:p>
            <a:r>
              <a:rPr lang="en-US" b="1" dirty="0"/>
              <a:t>Understanding statutory safeguarding services…</a:t>
            </a:r>
            <a:endParaRPr lang="en-US" dirty="0"/>
          </a:p>
        </p:txBody>
      </p:sp>
    </p:spTree>
    <p:extLst>
      <p:ext uri="{BB962C8B-B14F-4D97-AF65-F5344CB8AC3E}">
        <p14:creationId xmlns:p14="http://schemas.microsoft.com/office/powerpoint/2010/main" val="1788939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AE68-3E13-DE8A-345C-B29307847859}"/>
              </a:ext>
            </a:extLst>
          </p:cNvPr>
          <p:cNvSpPr>
            <a:spLocks noGrp="1"/>
          </p:cNvSpPr>
          <p:nvPr>
            <p:ph type="title"/>
          </p:nvPr>
        </p:nvSpPr>
        <p:spPr/>
        <p:txBody>
          <a:bodyPr>
            <a:normAutofit fontScale="90000"/>
          </a:bodyPr>
          <a:lstStyle/>
          <a:p>
            <a:r>
              <a:rPr lang="en-GB" dirty="0"/>
              <a:t>If you were a  local authority adult safeguarding manager   - what would you say  about the third sector </a:t>
            </a:r>
          </a:p>
        </p:txBody>
      </p:sp>
      <p:sp>
        <p:nvSpPr>
          <p:cNvPr id="3" name="Content Placeholder 2">
            <a:extLst>
              <a:ext uri="{FF2B5EF4-FFF2-40B4-BE49-F238E27FC236}">
                <a16:creationId xmlns:a16="http://schemas.microsoft.com/office/drawing/2014/main" id="{F5146C10-7376-51D0-AF98-08546F1EAD0F}"/>
              </a:ext>
            </a:extLst>
          </p:cNvPr>
          <p:cNvSpPr>
            <a:spLocks noGrp="1"/>
          </p:cNvSpPr>
          <p:nvPr>
            <p:ph idx="1"/>
          </p:nvPr>
        </p:nvSpPr>
        <p:spPr/>
        <p:txBody>
          <a:bodyPr/>
          <a:lstStyle/>
          <a:p>
            <a:endParaRPr lang="en-GB" dirty="0"/>
          </a:p>
          <a:p>
            <a:r>
              <a:rPr lang="en-GB" dirty="0"/>
              <a:t>They don’t understand the law</a:t>
            </a:r>
          </a:p>
          <a:p>
            <a:r>
              <a:rPr lang="en-GB" dirty="0"/>
              <a:t>They send everything in, regardless of level of risk or consent</a:t>
            </a:r>
          </a:p>
          <a:p>
            <a:r>
              <a:rPr lang="en-GB" dirty="0"/>
              <a:t>They are risk averse</a:t>
            </a:r>
          </a:p>
          <a:p>
            <a:r>
              <a:rPr lang="en-GB" dirty="0"/>
              <a:t>They want to hand over responsibility and walk away </a:t>
            </a:r>
          </a:p>
        </p:txBody>
      </p:sp>
    </p:spTree>
    <p:extLst>
      <p:ext uri="{BB962C8B-B14F-4D97-AF65-F5344CB8AC3E}">
        <p14:creationId xmlns:p14="http://schemas.microsoft.com/office/powerpoint/2010/main" val="3681707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1148-4CC9-4874-F867-A6F00CF7D9F5}"/>
              </a:ext>
            </a:extLst>
          </p:cNvPr>
          <p:cNvSpPr>
            <a:spLocks noGrp="1"/>
          </p:cNvSpPr>
          <p:nvPr>
            <p:ph type="title"/>
          </p:nvPr>
        </p:nvSpPr>
        <p:spPr/>
        <p:txBody>
          <a:bodyPr/>
          <a:lstStyle/>
          <a:p>
            <a:r>
              <a:rPr lang="en-GB" dirty="0"/>
              <a:t>What would you say about the LA safeguarding </a:t>
            </a:r>
          </a:p>
        </p:txBody>
      </p:sp>
      <p:sp>
        <p:nvSpPr>
          <p:cNvPr id="3" name="Content Placeholder 2">
            <a:extLst>
              <a:ext uri="{FF2B5EF4-FFF2-40B4-BE49-F238E27FC236}">
                <a16:creationId xmlns:a16="http://schemas.microsoft.com/office/drawing/2014/main" id="{CD9D1ACC-D112-9695-35C6-E97235ECC21D}"/>
              </a:ext>
            </a:extLst>
          </p:cNvPr>
          <p:cNvSpPr>
            <a:spLocks noGrp="1"/>
          </p:cNvSpPr>
          <p:nvPr>
            <p:ph idx="1"/>
          </p:nvPr>
        </p:nvSpPr>
        <p:spPr/>
        <p:txBody>
          <a:bodyPr/>
          <a:lstStyle/>
          <a:p>
            <a:r>
              <a:rPr lang="en-GB" dirty="0"/>
              <a:t>Very slow</a:t>
            </a:r>
          </a:p>
          <a:p>
            <a:r>
              <a:rPr lang="en-GB" dirty="0"/>
              <a:t>Never communicate</a:t>
            </a:r>
          </a:p>
          <a:p>
            <a:r>
              <a:rPr lang="en-GB" dirty="0"/>
              <a:t>Don’t value us and give no weight to our information or views</a:t>
            </a:r>
          </a:p>
          <a:p>
            <a:r>
              <a:rPr lang="en-GB" dirty="0"/>
              <a:t>Unprofessional </a:t>
            </a:r>
          </a:p>
        </p:txBody>
      </p:sp>
    </p:spTree>
    <p:extLst>
      <p:ext uri="{BB962C8B-B14F-4D97-AF65-F5344CB8AC3E}">
        <p14:creationId xmlns:p14="http://schemas.microsoft.com/office/powerpoint/2010/main" val="3372293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932667-3218-E008-03E1-1287833B1634}"/>
              </a:ext>
            </a:extLst>
          </p:cNvPr>
          <p:cNvSpPr>
            <a:spLocks noGrp="1"/>
          </p:cNvSpPr>
          <p:nvPr>
            <p:ph type="title"/>
          </p:nvPr>
        </p:nvSpPr>
        <p:spPr/>
        <p:txBody>
          <a:bodyPr/>
          <a:lstStyle/>
          <a:p>
            <a:r>
              <a:rPr lang="en-GB" dirty="0"/>
              <a:t>Chance to think</a:t>
            </a:r>
          </a:p>
        </p:txBody>
      </p:sp>
      <p:sp>
        <p:nvSpPr>
          <p:cNvPr id="6" name="Text Placeholder 5">
            <a:extLst>
              <a:ext uri="{FF2B5EF4-FFF2-40B4-BE49-F238E27FC236}">
                <a16:creationId xmlns:a16="http://schemas.microsoft.com/office/drawing/2014/main" id="{64F7C542-E54A-461B-2019-1FD6543AAB00}"/>
              </a:ext>
            </a:extLst>
          </p:cNvPr>
          <p:cNvSpPr>
            <a:spLocks noGrp="1"/>
          </p:cNvSpPr>
          <p:nvPr>
            <p:ph type="body" sz="half" idx="2"/>
          </p:nvPr>
        </p:nvSpPr>
        <p:spPr/>
        <p:txBody>
          <a:bodyPr/>
          <a:lstStyle/>
          <a:p>
            <a:r>
              <a:rPr lang="en-GB" dirty="0"/>
              <a:t>If this is the crude description of the positions between the Local Authority and referring agencies:</a:t>
            </a:r>
          </a:p>
          <a:p>
            <a:pPr marL="285750" indent="-285750">
              <a:buFontTx/>
              <a:buChar char="-"/>
            </a:pPr>
            <a:r>
              <a:rPr lang="en-GB" dirty="0"/>
              <a:t>What are the likely behaviours?</a:t>
            </a:r>
          </a:p>
          <a:p>
            <a:pPr marL="285750" indent="-285750">
              <a:buFontTx/>
              <a:buChar char="-"/>
            </a:pPr>
            <a:r>
              <a:rPr lang="en-GB" dirty="0"/>
              <a:t>What are the likely consequences?</a:t>
            </a:r>
          </a:p>
          <a:p>
            <a:pPr marL="285750" indent="-285750">
              <a:buFontTx/>
              <a:buChar char="-"/>
            </a:pPr>
            <a:endParaRPr lang="en-GB" dirty="0"/>
          </a:p>
        </p:txBody>
      </p:sp>
      <p:pic>
        <p:nvPicPr>
          <p:cNvPr id="14" name="Content Placeholder 13" descr="Man sleeping on hand">
            <a:extLst>
              <a:ext uri="{FF2B5EF4-FFF2-40B4-BE49-F238E27FC236}">
                <a16:creationId xmlns:a16="http://schemas.microsoft.com/office/drawing/2014/main" id="{424A3837-165C-FCF6-1E9C-AFA835499A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364790"/>
            <a:ext cx="6172200" cy="4118894"/>
          </a:xfrm>
        </p:spPr>
      </p:pic>
    </p:spTree>
    <p:extLst>
      <p:ext uri="{BB962C8B-B14F-4D97-AF65-F5344CB8AC3E}">
        <p14:creationId xmlns:p14="http://schemas.microsoft.com/office/powerpoint/2010/main" val="500261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349" y="798987"/>
            <a:ext cx="7772400" cy="685800"/>
          </a:xfrm>
        </p:spPr>
        <p:txBody>
          <a:bodyPr>
            <a:normAutofit fontScale="90000"/>
          </a:bodyPr>
          <a:lstStyle/>
          <a:p>
            <a:pPr algn="ctr"/>
            <a:r>
              <a:rPr lang="en-US" b="1" dirty="0">
                <a:solidFill>
                  <a:srgbClr val="598CC9"/>
                </a:solidFill>
                <a:latin typeface="+mn-lt"/>
              </a:rPr>
              <a:t>Who are we safeguarding?</a:t>
            </a:r>
            <a:endParaRPr lang="en-GB" b="1" dirty="0">
              <a:solidFill>
                <a:srgbClr val="598CC9"/>
              </a:solidFill>
              <a:latin typeface="+mn-lt"/>
            </a:endParaRPr>
          </a:p>
        </p:txBody>
      </p:sp>
      <p:sp>
        <p:nvSpPr>
          <p:cNvPr id="6" name="Freeform: Shape 5">
            <a:extLst>
              <a:ext uri="{FF2B5EF4-FFF2-40B4-BE49-F238E27FC236}">
                <a16:creationId xmlns:a16="http://schemas.microsoft.com/office/drawing/2014/main" id="{1EB5D534-A4A8-4A95-B0D4-C69F5420DFD8}"/>
              </a:ext>
            </a:extLst>
          </p:cNvPr>
          <p:cNvSpPr/>
          <p:nvPr/>
        </p:nvSpPr>
        <p:spPr>
          <a:xfrm>
            <a:off x="2003540" y="1633017"/>
            <a:ext cx="3207794" cy="4582563"/>
          </a:xfrm>
          <a:custGeom>
            <a:avLst/>
            <a:gdLst>
              <a:gd name="connsiteX0" fmla="*/ 0 w 4582562"/>
              <a:gd name="connsiteY0" fmla="*/ 0 h 3207793"/>
              <a:gd name="connsiteX1" fmla="*/ 2978666 w 4582562"/>
              <a:gd name="connsiteY1" fmla="*/ 0 h 3207793"/>
              <a:gd name="connsiteX2" fmla="*/ 4582562 w 4582562"/>
              <a:gd name="connsiteY2" fmla="*/ 1603897 h 3207793"/>
              <a:gd name="connsiteX3" fmla="*/ 2978666 w 4582562"/>
              <a:gd name="connsiteY3" fmla="*/ 3207793 h 3207793"/>
              <a:gd name="connsiteX4" fmla="*/ 0 w 4582562"/>
              <a:gd name="connsiteY4" fmla="*/ 3207793 h 3207793"/>
              <a:gd name="connsiteX5" fmla="*/ 1603897 w 4582562"/>
              <a:gd name="connsiteY5" fmla="*/ 1603897 h 3207793"/>
              <a:gd name="connsiteX6" fmla="*/ 0 w 4582562"/>
              <a:gd name="connsiteY6" fmla="*/ 0 h 320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2562" h="3207793">
                <a:moveTo>
                  <a:pt x="4582561" y="0"/>
                </a:moveTo>
                <a:lnTo>
                  <a:pt x="4582561" y="2085066"/>
                </a:lnTo>
                <a:lnTo>
                  <a:pt x="2291280" y="3207793"/>
                </a:lnTo>
                <a:lnTo>
                  <a:pt x="1" y="2085066"/>
                </a:lnTo>
                <a:lnTo>
                  <a:pt x="1" y="0"/>
                </a:lnTo>
                <a:lnTo>
                  <a:pt x="2291280" y="1122728"/>
                </a:lnTo>
                <a:lnTo>
                  <a:pt x="4582561" y="0"/>
                </a:lnTo>
                <a:close/>
              </a:path>
            </a:pathLst>
          </a:custGeom>
        </p:spPr>
        <p:style>
          <a:lnRef idx="2">
            <a:schemeClr val="accent1">
              <a:shade val="50000"/>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17781" tIns="1621678" rIns="17780" bIns="1621676" numCol="1" spcCol="1270" anchor="ctr" anchorCtr="0">
            <a:noAutofit/>
          </a:bodyPr>
          <a:lstStyle/>
          <a:p>
            <a:pPr marL="0" lvl="0" indent="0" algn="ctr" defTabSz="1244600">
              <a:lnSpc>
                <a:spcPct val="90000"/>
              </a:lnSpc>
              <a:spcBef>
                <a:spcPct val="0"/>
              </a:spcBef>
              <a:spcAft>
                <a:spcPct val="35000"/>
              </a:spcAft>
              <a:buNone/>
            </a:pPr>
            <a:endParaRPr lang="en-GB" sz="2800" kern="1200" dirty="0"/>
          </a:p>
          <a:p>
            <a:pPr marL="0" lvl="0" indent="0" algn="ctr" defTabSz="1244600">
              <a:lnSpc>
                <a:spcPct val="90000"/>
              </a:lnSpc>
              <a:spcBef>
                <a:spcPct val="0"/>
              </a:spcBef>
              <a:spcAft>
                <a:spcPct val="35000"/>
              </a:spcAft>
              <a:buNone/>
            </a:pPr>
            <a:r>
              <a:rPr lang="en-GB" sz="2800" kern="1200" dirty="0"/>
              <a:t>Under the </a:t>
            </a:r>
            <a:r>
              <a:rPr lang="en-GB" sz="2800" b="1" kern="1200" dirty="0"/>
              <a:t>Care Act 2014 </a:t>
            </a:r>
            <a:r>
              <a:rPr lang="en-GB" sz="2800" kern="1200" dirty="0"/>
              <a:t>the safeguarding duties apply to an adult who:</a:t>
            </a:r>
          </a:p>
        </p:txBody>
      </p:sp>
      <p:sp>
        <p:nvSpPr>
          <p:cNvPr id="7" name="Freeform: Shape 6">
            <a:extLst>
              <a:ext uri="{FF2B5EF4-FFF2-40B4-BE49-F238E27FC236}">
                <a16:creationId xmlns:a16="http://schemas.microsoft.com/office/drawing/2014/main" id="{C591FA59-5033-4AB8-AE6A-0D1931B92B66}"/>
              </a:ext>
            </a:extLst>
          </p:cNvPr>
          <p:cNvSpPr/>
          <p:nvPr/>
        </p:nvSpPr>
        <p:spPr>
          <a:xfrm>
            <a:off x="5211334" y="1633017"/>
            <a:ext cx="5288223" cy="4582561"/>
          </a:xfrm>
          <a:custGeom>
            <a:avLst/>
            <a:gdLst>
              <a:gd name="connsiteX0" fmla="*/ 496715 w 2980231"/>
              <a:gd name="connsiteY0" fmla="*/ 0 h 5288223"/>
              <a:gd name="connsiteX1" fmla="*/ 2483516 w 2980231"/>
              <a:gd name="connsiteY1" fmla="*/ 0 h 5288223"/>
              <a:gd name="connsiteX2" fmla="*/ 2980231 w 2980231"/>
              <a:gd name="connsiteY2" fmla="*/ 496715 h 5288223"/>
              <a:gd name="connsiteX3" fmla="*/ 2980231 w 2980231"/>
              <a:gd name="connsiteY3" fmla="*/ 5288223 h 5288223"/>
              <a:gd name="connsiteX4" fmla="*/ 2980231 w 2980231"/>
              <a:gd name="connsiteY4" fmla="*/ 5288223 h 5288223"/>
              <a:gd name="connsiteX5" fmla="*/ 0 w 2980231"/>
              <a:gd name="connsiteY5" fmla="*/ 5288223 h 5288223"/>
              <a:gd name="connsiteX6" fmla="*/ 0 w 2980231"/>
              <a:gd name="connsiteY6" fmla="*/ 5288223 h 5288223"/>
              <a:gd name="connsiteX7" fmla="*/ 0 w 2980231"/>
              <a:gd name="connsiteY7" fmla="*/ 496715 h 5288223"/>
              <a:gd name="connsiteX8" fmla="*/ 496715 w 2980231"/>
              <a:gd name="connsiteY8" fmla="*/ 0 h 528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0231" h="5288223">
                <a:moveTo>
                  <a:pt x="2980231" y="881389"/>
                </a:moveTo>
                <a:lnTo>
                  <a:pt x="2980231" y="4406834"/>
                </a:lnTo>
                <a:cubicBezTo>
                  <a:pt x="2980231" y="4893611"/>
                  <a:pt x="2854903" y="5288222"/>
                  <a:pt x="2700302" y="5288222"/>
                </a:cubicBezTo>
                <a:lnTo>
                  <a:pt x="0" y="5288222"/>
                </a:lnTo>
                <a:lnTo>
                  <a:pt x="0" y="5288222"/>
                </a:lnTo>
                <a:lnTo>
                  <a:pt x="0" y="1"/>
                </a:lnTo>
                <a:lnTo>
                  <a:pt x="0" y="1"/>
                </a:lnTo>
                <a:lnTo>
                  <a:pt x="2700302" y="1"/>
                </a:lnTo>
                <a:cubicBezTo>
                  <a:pt x="2854903" y="1"/>
                  <a:pt x="2980231" y="394612"/>
                  <a:pt x="2980231" y="881389"/>
                </a:cubicBezTo>
                <a:close/>
              </a:path>
            </a:pathLst>
          </a:custGeom>
        </p:spPr>
        <p:style>
          <a:lnRef idx="2">
            <a:schemeClr val="accent1">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158182" rIns="158182" bIns="158184" numCol="1" spcCol="1270" anchor="ctr" anchorCtr="0">
            <a:noAutofit/>
          </a:bodyPr>
          <a:lstStyle/>
          <a:p>
            <a:pPr marL="228600" lvl="1" indent="-228600" algn="l" defTabSz="889000">
              <a:lnSpc>
                <a:spcPct val="90000"/>
              </a:lnSpc>
              <a:spcBef>
                <a:spcPct val="0"/>
              </a:spcBef>
              <a:spcAft>
                <a:spcPct val="15000"/>
              </a:spcAft>
              <a:buChar char="•"/>
            </a:pPr>
            <a:r>
              <a:rPr lang="en-GB" sz="2400" kern="1200" dirty="0"/>
              <a:t>has </a:t>
            </a:r>
            <a:r>
              <a:rPr lang="en-GB" sz="2400" b="1" u="sng" kern="1200" dirty="0"/>
              <a:t>needs for care and support </a:t>
            </a:r>
            <a:r>
              <a:rPr lang="en-GB" sz="2400" kern="1200" dirty="0"/>
              <a:t>(whether or not the local authority is meeting any of those needs).</a:t>
            </a:r>
          </a:p>
          <a:p>
            <a:pPr marL="228600" lvl="1" indent="-228600" algn="l" defTabSz="889000">
              <a:lnSpc>
                <a:spcPct val="90000"/>
              </a:lnSpc>
              <a:spcBef>
                <a:spcPct val="0"/>
              </a:spcBef>
              <a:spcAft>
                <a:spcPct val="15000"/>
              </a:spcAft>
              <a:buChar char="•"/>
            </a:pPr>
            <a:r>
              <a:rPr lang="en-GB" sz="2400" b="1" u="sng" kern="1200" dirty="0"/>
              <a:t>is experiencing, or at risk of, abuse or neglect.</a:t>
            </a:r>
            <a:endParaRPr lang="en-GB" sz="2400" kern="1200" dirty="0"/>
          </a:p>
          <a:p>
            <a:pPr marL="228600" lvl="1" indent="-228600" algn="l" defTabSz="889000">
              <a:lnSpc>
                <a:spcPct val="90000"/>
              </a:lnSpc>
              <a:spcBef>
                <a:spcPct val="0"/>
              </a:spcBef>
              <a:spcAft>
                <a:spcPct val="15000"/>
              </a:spcAft>
              <a:buChar char="•"/>
            </a:pPr>
            <a:r>
              <a:rPr lang="en-GB" sz="2400" kern="1200" dirty="0"/>
              <a:t>as a result of those care and support needs is </a:t>
            </a:r>
            <a:r>
              <a:rPr lang="en-GB" sz="2400" b="1" u="sng" kern="1200" dirty="0"/>
              <a:t>unable to protect themselves from either the risk of, or the experience of abuse or neglect.</a:t>
            </a:r>
            <a:endParaRPr lang="en-GB" sz="2400" kern="1200" dirty="0"/>
          </a:p>
          <a:p>
            <a:pPr marL="228600" lvl="1" indent="-228600" algn="l" defTabSz="889000">
              <a:lnSpc>
                <a:spcPct val="90000"/>
              </a:lnSpc>
              <a:spcBef>
                <a:spcPct val="0"/>
              </a:spcBef>
              <a:spcAft>
                <a:spcPct val="15000"/>
              </a:spcAft>
              <a:buChar char="•"/>
            </a:pPr>
            <a:r>
              <a:rPr lang="en-GB" sz="2400" kern="1200" dirty="0"/>
              <a:t>Carers are also covered by adult safeguarding.</a:t>
            </a:r>
          </a:p>
        </p:txBody>
      </p:sp>
    </p:spTree>
    <p:extLst>
      <p:ext uri="{BB962C8B-B14F-4D97-AF65-F5344CB8AC3E}">
        <p14:creationId xmlns:p14="http://schemas.microsoft.com/office/powerpoint/2010/main" val="171197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448" y="448085"/>
            <a:ext cx="9311999" cy="656832"/>
          </a:xfrm>
        </p:spPr>
        <p:txBody>
          <a:bodyPr/>
          <a:lstStyle/>
          <a:p>
            <a:pPr algn="ctr"/>
            <a:r>
              <a:rPr lang="en-US" sz="3600" b="1" dirty="0">
                <a:latin typeface="+mn-lt"/>
              </a:rPr>
              <a:t>Consent</a:t>
            </a:r>
            <a:endParaRPr lang="en-GB" sz="3600" b="1" dirty="0">
              <a:latin typeface="+mn-lt"/>
            </a:endParaRPr>
          </a:p>
        </p:txBody>
      </p:sp>
      <p:sp>
        <p:nvSpPr>
          <p:cNvPr id="6" name="Freeform: Shape 5">
            <a:extLst>
              <a:ext uri="{FF2B5EF4-FFF2-40B4-BE49-F238E27FC236}">
                <a16:creationId xmlns:a16="http://schemas.microsoft.com/office/drawing/2014/main" id="{163875B4-3486-475F-B465-F8B35C308A46}"/>
              </a:ext>
            </a:extLst>
          </p:cNvPr>
          <p:cNvSpPr/>
          <p:nvPr/>
        </p:nvSpPr>
        <p:spPr>
          <a:xfrm>
            <a:off x="1950406" y="1599071"/>
            <a:ext cx="7990656" cy="1162001"/>
          </a:xfrm>
          <a:custGeom>
            <a:avLst/>
            <a:gdLst>
              <a:gd name="connsiteX0" fmla="*/ 0 w 7990656"/>
              <a:gd name="connsiteY0" fmla="*/ 193671 h 1162001"/>
              <a:gd name="connsiteX1" fmla="*/ 193671 w 7990656"/>
              <a:gd name="connsiteY1" fmla="*/ 0 h 1162001"/>
              <a:gd name="connsiteX2" fmla="*/ 7796985 w 7990656"/>
              <a:gd name="connsiteY2" fmla="*/ 0 h 1162001"/>
              <a:gd name="connsiteX3" fmla="*/ 7990656 w 7990656"/>
              <a:gd name="connsiteY3" fmla="*/ 193671 h 1162001"/>
              <a:gd name="connsiteX4" fmla="*/ 7990656 w 7990656"/>
              <a:gd name="connsiteY4" fmla="*/ 968330 h 1162001"/>
              <a:gd name="connsiteX5" fmla="*/ 7796985 w 7990656"/>
              <a:gd name="connsiteY5" fmla="*/ 1162001 h 1162001"/>
              <a:gd name="connsiteX6" fmla="*/ 193671 w 7990656"/>
              <a:gd name="connsiteY6" fmla="*/ 1162001 h 1162001"/>
              <a:gd name="connsiteX7" fmla="*/ 0 w 7990656"/>
              <a:gd name="connsiteY7" fmla="*/ 968330 h 1162001"/>
              <a:gd name="connsiteX8" fmla="*/ 0 w 7990656"/>
              <a:gd name="connsiteY8" fmla="*/ 193671 h 11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0656" h="1162001">
                <a:moveTo>
                  <a:pt x="0" y="193671"/>
                </a:moveTo>
                <a:cubicBezTo>
                  <a:pt x="0" y="86709"/>
                  <a:pt x="86709" y="0"/>
                  <a:pt x="193671" y="0"/>
                </a:cubicBezTo>
                <a:lnTo>
                  <a:pt x="7796985" y="0"/>
                </a:lnTo>
                <a:cubicBezTo>
                  <a:pt x="7903947" y="0"/>
                  <a:pt x="7990656" y="86709"/>
                  <a:pt x="7990656" y="193671"/>
                </a:cubicBezTo>
                <a:lnTo>
                  <a:pt x="7990656" y="968330"/>
                </a:lnTo>
                <a:cubicBezTo>
                  <a:pt x="7990656" y="1075292"/>
                  <a:pt x="7903947" y="1162001"/>
                  <a:pt x="7796985" y="1162001"/>
                </a:cubicBezTo>
                <a:lnTo>
                  <a:pt x="193671" y="1162001"/>
                </a:lnTo>
                <a:cubicBezTo>
                  <a:pt x="86709" y="1162001"/>
                  <a:pt x="0" y="1075292"/>
                  <a:pt x="0" y="968330"/>
                </a:cubicBezTo>
                <a:lnTo>
                  <a:pt x="0" y="193671"/>
                </a:lnTo>
                <a:close/>
              </a:path>
            </a:pathLst>
          </a:custGeom>
        </p:spPr>
        <p:style>
          <a:lnRef idx="2">
            <a:schemeClr val="accent6"/>
          </a:lnRef>
          <a:fillRef idx="1">
            <a:schemeClr val="lt1"/>
          </a:fillRef>
          <a:effectRef idx="0">
            <a:schemeClr val="accent6"/>
          </a:effectRef>
          <a:fontRef idx="minor">
            <a:schemeClr val="dk1"/>
          </a:fontRef>
        </p:style>
        <p:txBody>
          <a:bodyPr spcFirstLastPara="0" vert="horz" wrap="square" lIns="148164" tIns="148164" rIns="148164" bIns="148164"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Key difference between safeguarding adults and children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2A47917C-1D54-47AF-BC2A-5B283E2F22AE}"/>
              </a:ext>
            </a:extLst>
          </p:cNvPr>
          <p:cNvSpPr/>
          <p:nvPr/>
        </p:nvSpPr>
        <p:spPr>
          <a:xfrm>
            <a:off x="1950406" y="2798089"/>
            <a:ext cx="7990656" cy="1162001"/>
          </a:xfrm>
          <a:custGeom>
            <a:avLst/>
            <a:gdLst>
              <a:gd name="connsiteX0" fmla="*/ 0 w 7990656"/>
              <a:gd name="connsiteY0" fmla="*/ 193671 h 1162001"/>
              <a:gd name="connsiteX1" fmla="*/ 193671 w 7990656"/>
              <a:gd name="connsiteY1" fmla="*/ 0 h 1162001"/>
              <a:gd name="connsiteX2" fmla="*/ 7796985 w 7990656"/>
              <a:gd name="connsiteY2" fmla="*/ 0 h 1162001"/>
              <a:gd name="connsiteX3" fmla="*/ 7990656 w 7990656"/>
              <a:gd name="connsiteY3" fmla="*/ 193671 h 1162001"/>
              <a:gd name="connsiteX4" fmla="*/ 7990656 w 7990656"/>
              <a:gd name="connsiteY4" fmla="*/ 968330 h 1162001"/>
              <a:gd name="connsiteX5" fmla="*/ 7796985 w 7990656"/>
              <a:gd name="connsiteY5" fmla="*/ 1162001 h 1162001"/>
              <a:gd name="connsiteX6" fmla="*/ 193671 w 7990656"/>
              <a:gd name="connsiteY6" fmla="*/ 1162001 h 1162001"/>
              <a:gd name="connsiteX7" fmla="*/ 0 w 7990656"/>
              <a:gd name="connsiteY7" fmla="*/ 968330 h 1162001"/>
              <a:gd name="connsiteX8" fmla="*/ 0 w 7990656"/>
              <a:gd name="connsiteY8" fmla="*/ 193671 h 11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0656" h="1162001">
                <a:moveTo>
                  <a:pt x="0" y="193671"/>
                </a:moveTo>
                <a:cubicBezTo>
                  <a:pt x="0" y="86709"/>
                  <a:pt x="86709" y="0"/>
                  <a:pt x="193671" y="0"/>
                </a:cubicBezTo>
                <a:lnTo>
                  <a:pt x="7796985" y="0"/>
                </a:lnTo>
                <a:cubicBezTo>
                  <a:pt x="7903947" y="0"/>
                  <a:pt x="7990656" y="86709"/>
                  <a:pt x="7990656" y="193671"/>
                </a:cubicBezTo>
                <a:lnTo>
                  <a:pt x="7990656" y="968330"/>
                </a:lnTo>
                <a:cubicBezTo>
                  <a:pt x="7990656" y="1075292"/>
                  <a:pt x="7903947" y="1162001"/>
                  <a:pt x="7796985" y="1162001"/>
                </a:cubicBezTo>
                <a:lnTo>
                  <a:pt x="193671" y="1162001"/>
                </a:lnTo>
                <a:cubicBezTo>
                  <a:pt x="86709" y="1162001"/>
                  <a:pt x="0" y="1075292"/>
                  <a:pt x="0" y="968330"/>
                </a:cubicBezTo>
                <a:lnTo>
                  <a:pt x="0" y="193671"/>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148164" tIns="148164" rIns="148164" bIns="148164"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Adults can make their own decisions – consent is required in order to intervene, share their information or act on their behalf.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AD7D30F5-078D-4F32-B404-93D498B582E8}"/>
              </a:ext>
            </a:extLst>
          </p:cNvPr>
          <p:cNvSpPr/>
          <p:nvPr/>
        </p:nvSpPr>
        <p:spPr>
          <a:xfrm>
            <a:off x="1950406" y="3949075"/>
            <a:ext cx="7990656" cy="1162001"/>
          </a:xfrm>
          <a:custGeom>
            <a:avLst/>
            <a:gdLst>
              <a:gd name="connsiteX0" fmla="*/ 0 w 7990656"/>
              <a:gd name="connsiteY0" fmla="*/ 193671 h 1162001"/>
              <a:gd name="connsiteX1" fmla="*/ 193671 w 7990656"/>
              <a:gd name="connsiteY1" fmla="*/ 0 h 1162001"/>
              <a:gd name="connsiteX2" fmla="*/ 7796985 w 7990656"/>
              <a:gd name="connsiteY2" fmla="*/ 0 h 1162001"/>
              <a:gd name="connsiteX3" fmla="*/ 7990656 w 7990656"/>
              <a:gd name="connsiteY3" fmla="*/ 193671 h 1162001"/>
              <a:gd name="connsiteX4" fmla="*/ 7990656 w 7990656"/>
              <a:gd name="connsiteY4" fmla="*/ 968330 h 1162001"/>
              <a:gd name="connsiteX5" fmla="*/ 7796985 w 7990656"/>
              <a:gd name="connsiteY5" fmla="*/ 1162001 h 1162001"/>
              <a:gd name="connsiteX6" fmla="*/ 193671 w 7990656"/>
              <a:gd name="connsiteY6" fmla="*/ 1162001 h 1162001"/>
              <a:gd name="connsiteX7" fmla="*/ 0 w 7990656"/>
              <a:gd name="connsiteY7" fmla="*/ 968330 h 1162001"/>
              <a:gd name="connsiteX8" fmla="*/ 0 w 7990656"/>
              <a:gd name="connsiteY8" fmla="*/ 193671 h 11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0656" h="1162001">
                <a:moveTo>
                  <a:pt x="0" y="193671"/>
                </a:moveTo>
                <a:cubicBezTo>
                  <a:pt x="0" y="86709"/>
                  <a:pt x="86709" y="0"/>
                  <a:pt x="193671" y="0"/>
                </a:cubicBezTo>
                <a:lnTo>
                  <a:pt x="7796985" y="0"/>
                </a:lnTo>
                <a:cubicBezTo>
                  <a:pt x="7903947" y="0"/>
                  <a:pt x="7990656" y="86709"/>
                  <a:pt x="7990656" y="193671"/>
                </a:cubicBezTo>
                <a:lnTo>
                  <a:pt x="7990656" y="968330"/>
                </a:lnTo>
                <a:cubicBezTo>
                  <a:pt x="7990656" y="1075292"/>
                  <a:pt x="7903947" y="1162001"/>
                  <a:pt x="7796985" y="1162001"/>
                </a:cubicBezTo>
                <a:lnTo>
                  <a:pt x="193671" y="1162001"/>
                </a:lnTo>
                <a:cubicBezTo>
                  <a:pt x="86709" y="1162001"/>
                  <a:pt x="0" y="1075292"/>
                  <a:pt x="0" y="968330"/>
                </a:cubicBezTo>
                <a:lnTo>
                  <a:pt x="0" y="193671"/>
                </a:ln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148164" tIns="148164" rIns="148164" bIns="148164"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Adults’ wishes should be respected if they do not give consent to information sharing or decline support and they have mental capacity, however…</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4291E08-C322-497B-AB64-7947B5A82C4C}"/>
              </a:ext>
            </a:extLst>
          </p:cNvPr>
          <p:cNvSpPr/>
          <p:nvPr/>
        </p:nvSpPr>
        <p:spPr>
          <a:xfrm>
            <a:off x="1950406" y="5123790"/>
            <a:ext cx="7990656" cy="1162001"/>
          </a:xfrm>
          <a:custGeom>
            <a:avLst/>
            <a:gdLst>
              <a:gd name="connsiteX0" fmla="*/ 0 w 7990656"/>
              <a:gd name="connsiteY0" fmla="*/ 193671 h 1162001"/>
              <a:gd name="connsiteX1" fmla="*/ 193671 w 7990656"/>
              <a:gd name="connsiteY1" fmla="*/ 0 h 1162001"/>
              <a:gd name="connsiteX2" fmla="*/ 7796985 w 7990656"/>
              <a:gd name="connsiteY2" fmla="*/ 0 h 1162001"/>
              <a:gd name="connsiteX3" fmla="*/ 7990656 w 7990656"/>
              <a:gd name="connsiteY3" fmla="*/ 193671 h 1162001"/>
              <a:gd name="connsiteX4" fmla="*/ 7990656 w 7990656"/>
              <a:gd name="connsiteY4" fmla="*/ 968330 h 1162001"/>
              <a:gd name="connsiteX5" fmla="*/ 7796985 w 7990656"/>
              <a:gd name="connsiteY5" fmla="*/ 1162001 h 1162001"/>
              <a:gd name="connsiteX6" fmla="*/ 193671 w 7990656"/>
              <a:gd name="connsiteY6" fmla="*/ 1162001 h 1162001"/>
              <a:gd name="connsiteX7" fmla="*/ 0 w 7990656"/>
              <a:gd name="connsiteY7" fmla="*/ 968330 h 1162001"/>
              <a:gd name="connsiteX8" fmla="*/ 0 w 7990656"/>
              <a:gd name="connsiteY8" fmla="*/ 193671 h 11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0656" h="1162001">
                <a:moveTo>
                  <a:pt x="0" y="193671"/>
                </a:moveTo>
                <a:cubicBezTo>
                  <a:pt x="0" y="86709"/>
                  <a:pt x="86709" y="0"/>
                  <a:pt x="193671" y="0"/>
                </a:cubicBezTo>
                <a:lnTo>
                  <a:pt x="7796985" y="0"/>
                </a:lnTo>
                <a:cubicBezTo>
                  <a:pt x="7903947" y="0"/>
                  <a:pt x="7990656" y="86709"/>
                  <a:pt x="7990656" y="193671"/>
                </a:cubicBezTo>
                <a:lnTo>
                  <a:pt x="7990656" y="968330"/>
                </a:lnTo>
                <a:cubicBezTo>
                  <a:pt x="7990656" y="1075292"/>
                  <a:pt x="7903947" y="1162001"/>
                  <a:pt x="7796985" y="1162001"/>
                </a:cubicBezTo>
                <a:lnTo>
                  <a:pt x="193671" y="1162001"/>
                </a:lnTo>
                <a:cubicBezTo>
                  <a:pt x="86709" y="1162001"/>
                  <a:pt x="0" y="1075292"/>
                  <a:pt x="0" y="968330"/>
                </a:cubicBezTo>
                <a:lnTo>
                  <a:pt x="0" y="193671"/>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148164" tIns="148164" rIns="148164" bIns="148164"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There are exceptions to this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where information should be shared with partners within the legal parameters.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11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7526-68D4-0850-F158-908065FF5272}"/>
              </a:ext>
            </a:extLst>
          </p:cNvPr>
          <p:cNvSpPr>
            <a:spLocks noGrp="1"/>
          </p:cNvSpPr>
          <p:nvPr>
            <p:ph type="title"/>
          </p:nvPr>
        </p:nvSpPr>
        <p:spPr/>
        <p:txBody>
          <a:bodyPr>
            <a:normAutofit/>
          </a:bodyPr>
          <a:lstStyle/>
          <a:p>
            <a:r>
              <a:rPr lang="en-US" sz="3600" dirty="0">
                <a:latin typeface="+mn-lt"/>
              </a:rPr>
              <a:t>Safeguarding - with a BIG S and a little s</a:t>
            </a:r>
            <a:endParaRPr lang="en-GB" sz="3200" dirty="0">
              <a:latin typeface="+mn-lt"/>
            </a:endParaRPr>
          </a:p>
        </p:txBody>
      </p:sp>
      <p:graphicFrame>
        <p:nvGraphicFramePr>
          <p:cNvPr id="5" name="Text Placeholder 2">
            <a:extLst>
              <a:ext uri="{FF2B5EF4-FFF2-40B4-BE49-F238E27FC236}">
                <a16:creationId xmlns:a16="http://schemas.microsoft.com/office/drawing/2014/main" id="{925CBB62-E56C-FD09-03A6-F15BBB361BBD}"/>
              </a:ext>
            </a:extLst>
          </p:cNvPr>
          <p:cNvGraphicFramePr/>
          <p:nvPr>
            <p:extLst>
              <p:ext uri="{D42A27DB-BD31-4B8C-83A1-F6EECF244321}">
                <p14:modId xmlns:p14="http://schemas.microsoft.com/office/powerpoint/2010/main" val="3364618247"/>
              </p:ext>
            </p:extLst>
          </p:nvPr>
        </p:nvGraphicFramePr>
        <p:xfrm>
          <a:off x="1678113" y="1602770"/>
          <a:ext cx="8540182" cy="4759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739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3E5FB30A-FBE2-43F0-8B42-B474E39174BA}"/>
                                            </p:graphicEl>
                                          </p:spTgt>
                                        </p:tgtEl>
                                        <p:attrNameLst>
                                          <p:attrName>style.visibility</p:attrName>
                                        </p:attrNameLst>
                                      </p:cBhvr>
                                      <p:to>
                                        <p:strVal val="visible"/>
                                      </p:to>
                                    </p:set>
                                    <p:animEffect transition="in" filter="wipe(left)">
                                      <p:cBhvr>
                                        <p:cTn id="7" dur="500"/>
                                        <p:tgtEl>
                                          <p:spTgt spid="5">
                                            <p:graphicEl>
                                              <a:dgm id="{3E5FB30A-FBE2-43F0-8B42-B474E39174BA}"/>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graphicEl>
                                              <a:dgm id="{5B8FE718-1A3C-4AFD-89F3-84D9B6FEE25B}"/>
                                            </p:graphicEl>
                                          </p:spTgt>
                                        </p:tgtEl>
                                        <p:attrNameLst>
                                          <p:attrName>style.visibility</p:attrName>
                                        </p:attrNameLst>
                                      </p:cBhvr>
                                      <p:to>
                                        <p:strVal val="visible"/>
                                      </p:to>
                                    </p:set>
                                    <p:animEffect transition="in" filter="wipe(left)">
                                      <p:cBhvr>
                                        <p:cTn id="10" dur="500"/>
                                        <p:tgtEl>
                                          <p:spTgt spid="5">
                                            <p:graphicEl>
                                              <a:dgm id="{5B8FE718-1A3C-4AFD-89F3-84D9B6FEE25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graphicEl>
                                              <a:dgm id="{24B846EB-6451-4674-9397-792F43F4A34C}"/>
                                            </p:graphicEl>
                                          </p:spTgt>
                                        </p:tgtEl>
                                        <p:attrNameLst>
                                          <p:attrName>style.visibility</p:attrName>
                                        </p:attrNameLst>
                                      </p:cBhvr>
                                      <p:to>
                                        <p:strVal val="visible"/>
                                      </p:to>
                                    </p:set>
                                    <p:animEffect transition="in" filter="wipe(left)">
                                      <p:cBhvr>
                                        <p:cTn id="15" dur="500"/>
                                        <p:tgtEl>
                                          <p:spTgt spid="5">
                                            <p:graphicEl>
                                              <a:dgm id="{24B846EB-6451-4674-9397-792F43F4A34C}"/>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graphicEl>
                                              <a:dgm id="{C275224C-56F3-417E-AB06-0F697FC06E9C}"/>
                                            </p:graphicEl>
                                          </p:spTgt>
                                        </p:tgtEl>
                                        <p:attrNameLst>
                                          <p:attrName>style.visibility</p:attrName>
                                        </p:attrNameLst>
                                      </p:cBhvr>
                                      <p:to>
                                        <p:strVal val="visible"/>
                                      </p:to>
                                    </p:set>
                                    <p:animEffect transition="in" filter="wipe(left)">
                                      <p:cBhvr>
                                        <p:cTn id="18" dur="500"/>
                                        <p:tgtEl>
                                          <p:spTgt spid="5">
                                            <p:graphicEl>
                                              <a:dgm id="{C275224C-56F3-417E-AB06-0F697FC06E9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933" y="321991"/>
            <a:ext cx="9311999" cy="656832"/>
          </a:xfrm>
        </p:spPr>
        <p:txBody>
          <a:bodyPr>
            <a:normAutofit fontScale="90000"/>
          </a:bodyPr>
          <a:lstStyle/>
          <a:p>
            <a:pPr algn="ctr"/>
            <a:r>
              <a:rPr lang="en-US" sz="3600" b="1" dirty="0">
                <a:latin typeface="+mn-lt"/>
              </a:rPr>
              <a:t>Six Safeguarding Principles </a:t>
            </a:r>
            <a:br>
              <a:rPr lang="en-US" sz="3600" b="1" dirty="0">
                <a:latin typeface="+mn-lt"/>
              </a:rPr>
            </a:br>
            <a:r>
              <a:rPr lang="en-US" sz="3600" b="1" dirty="0">
                <a:latin typeface="+mn-lt"/>
              </a:rPr>
              <a:t>( Adults Care Act 2014 ( England))</a:t>
            </a:r>
            <a:endParaRPr lang="en-GB" sz="3600" b="1" dirty="0">
              <a:latin typeface="+mn-lt"/>
            </a:endParaRPr>
          </a:p>
        </p:txBody>
      </p:sp>
      <p:sp>
        <p:nvSpPr>
          <p:cNvPr id="5" name="Oval 4">
            <a:extLst>
              <a:ext uri="{FF2B5EF4-FFF2-40B4-BE49-F238E27FC236}">
                <a16:creationId xmlns:a16="http://schemas.microsoft.com/office/drawing/2014/main" id="{BA8D91D2-2614-4476-B1BB-DD58FC3A9064}"/>
              </a:ext>
            </a:extLst>
          </p:cNvPr>
          <p:cNvSpPr/>
          <p:nvPr/>
        </p:nvSpPr>
        <p:spPr>
          <a:xfrm>
            <a:off x="5373933" y="2688398"/>
            <a:ext cx="1487886" cy="1487886"/>
          </a:xfrm>
          <a:prstGeom prst="ellipse">
            <a:avLst/>
          </a:pr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endParaRPr lang="en-GB"/>
          </a:p>
        </p:txBody>
      </p:sp>
      <p:sp>
        <p:nvSpPr>
          <p:cNvPr id="6" name="Freeform: Shape 5">
            <a:extLst>
              <a:ext uri="{FF2B5EF4-FFF2-40B4-BE49-F238E27FC236}">
                <a16:creationId xmlns:a16="http://schemas.microsoft.com/office/drawing/2014/main" id="{CAFC833E-5EF3-4BAB-AE1A-C499CE007A34}"/>
              </a:ext>
            </a:extLst>
          </p:cNvPr>
          <p:cNvSpPr/>
          <p:nvPr/>
        </p:nvSpPr>
        <p:spPr>
          <a:xfrm>
            <a:off x="4957735" y="1586097"/>
            <a:ext cx="2320285" cy="996536"/>
          </a:xfrm>
          <a:custGeom>
            <a:avLst/>
            <a:gdLst>
              <a:gd name="connsiteX0" fmla="*/ 0 w 2320285"/>
              <a:gd name="connsiteY0" fmla="*/ 0 h 996536"/>
              <a:gd name="connsiteX1" fmla="*/ 2320285 w 2320285"/>
              <a:gd name="connsiteY1" fmla="*/ 0 h 996536"/>
              <a:gd name="connsiteX2" fmla="*/ 2320285 w 2320285"/>
              <a:gd name="connsiteY2" fmla="*/ 996536 h 996536"/>
              <a:gd name="connsiteX3" fmla="*/ 0 w 2320285"/>
              <a:gd name="connsiteY3" fmla="*/ 996536 h 996536"/>
              <a:gd name="connsiteX4" fmla="*/ 0 w 2320285"/>
              <a:gd name="connsiteY4" fmla="*/ 0 h 99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285" h="996536">
                <a:moveTo>
                  <a:pt x="0" y="0"/>
                </a:moveTo>
                <a:lnTo>
                  <a:pt x="2320285" y="0"/>
                </a:lnTo>
                <a:lnTo>
                  <a:pt x="2320285" y="996536"/>
                </a:lnTo>
                <a:lnTo>
                  <a:pt x="0" y="996536"/>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Empowerment</a:t>
            </a:r>
            <a:r>
              <a:rPr kumimoji="0" lang="en-GB" sz="21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endParaRPr kumimoji="0" lang="en-GB"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C260490-A164-4CF9-9B4D-883A9AAF2C50}"/>
              </a:ext>
            </a:extLst>
          </p:cNvPr>
          <p:cNvSpPr/>
          <p:nvPr/>
        </p:nvSpPr>
        <p:spPr>
          <a:xfrm>
            <a:off x="5856876" y="2967256"/>
            <a:ext cx="1487886" cy="1487886"/>
          </a:xfrm>
          <a:prstGeom prst="ellipse">
            <a:avLst/>
          </a:prstGeom>
        </p:spPr>
        <p:style>
          <a:lnRef idx="2">
            <a:schemeClr val="lt1">
              <a:hueOff val="0"/>
              <a:satOff val="0"/>
              <a:lumOff val="0"/>
              <a:alphaOff val="0"/>
            </a:schemeClr>
          </a:lnRef>
          <a:fillRef idx="1">
            <a:schemeClr val="accent5">
              <a:alpha val="50000"/>
              <a:hueOff val="-1351709"/>
              <a:satOff val="-3484"/>
              <a:lumOff val="-2353"/>
              <a:alphaOff val="0"/>
            </a:schemeClr>
          </a:fillRef>
          <a:effectRef idx="0">
            <a:schemeClr val="accent5">
              <a:alpha val="50000"/>
              <a:hueOff val="-1351709"/>
              <a:satOff val="-3484"/>
              <a:lumOff val="-2353"/>
              <a:alphaOff val="0"/>
            </a:schemeClr>
          </a:effectRef>
          <a:fontRef idx="minor">
            <a:schemeClr val="tx1"/>
          </a:fontRef>
        </p:style>
        <p:txBody>
          <a:bodyPr/>
          <a:lstStyle/>
          <a:p>
            <a:endParaRPr lang="en-GB"/>
          </a:p>
        </p:txBody>
      </p:sp>
      <p:sp>
        <p:nvSpPr>
          <p:cNvPr id="8" name="Freeform: Shape 7">
            <a:extLst>
              <a:ext uri="{FF2B5EF4-FFF2-40B4-BE49-F238E27FC236}">
                <a16:creationId xmlns:a16="http://schemas.microsoft.com/office/drawing/2014/main" id="{821C8AEB-AEFB-44F2-A7A3-0CC93B2796DE}"/>
              </a:ext>
            </a:extLst>
          </p:cNvPr>
          <p:cNvSpPr/>
          <p:nvPr/>
        </p:nvSpPr>
        <p:spPr>
          <a:xfrm>
            <a:off x="7000445" y="2513375"/>
            <a:ext cx="2671866" cy="1168287"/>
          </a:xfrm>
          <a:custGeom>
            <a:avLst/>
            <a:gdLst>
              <a:gd name="connsiteX0" fmla="*/ 0 w 2671866"/>
              <a:gd name="connsiteY0" fmla="*/ 0 h 1168287"/>
              <a:gd name="connsiteX1" fmla="*/ 2671866 w 2671866"/>
              <a:gd name="connsiteY1" fmla="*/ 0 h 1168287"/>
              <a:gd name="connsiteX2" fmla="*/ 2671866 w 2671866"/>
              <a:gd name="connsiteY2" fmla="*/ 1168287 h 1168287"/>
              <a:gd name="connsiteX3" fmla="*/ 0 w 2671866"/>
              <a:gd name="connsiteY3" fmla="*/ 1168287 h 1168287"/>
              <a:gd name="connsiteX4" fmla="*/ 0 w 2671866"/>
              <a:gd name="connsiteY4" fmla="*/ 0 h 116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866" h="1168287">
                <a:moveTo>
                  <a:pt x="0" y="0"/>
                </a:moveTo>
                <a:lnTo>
                  <a:pt x="2671866" y="0"/>
                </a:lnTo>
                <a:lnTo>
                  <a:pt x="2671866" y="1168287"/>
                </a:lnTo>
                <a:lnTo>
                  <a:pt x="0" y="1168287"/>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Prevention</a:t>
            </a:r>
            <a:r>
              <a:rPr kumimoji="0" lang="en-GB" sz="21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endParaRPr kumimoji="0" lang="en-GB"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981F9962-4682-4F3C-B5A6-5DAFD699A790}"/>
              </a:ext>
            </a:extLst>
          </p:cNvPr>
          <p:cNvSpPr/>
          <p:nvPr/>
        </p:nvSpPr>
        <p:spPr>
          <a:xfrm>
            <a:off x="5856876" y="3524972"/>
            <a:ext cx="1487886" cy="1487886"/>
          </a:xfrm>
          <a:prstGeom prst="ellipse">
            <a:avLst/>
          </a:prstGeom>
        </p:spPr>
        <p:style>
          <a:lnRef idx="2">
            <a:schemeClr val="lt1">
              <a:hueOff val="0"/>
              <a:satOff val="0"/>
              <a:lumOff val="0"/>
              <a:alphaOff val="0"/>
            </a:schemeClr>
          </a:lnRef>
          <a:fillRef idx="1">
            <a:schemeClr val="accent5">
              <a:alpha val="50000"/>
              <a:hueOff val="-2703417"/>
              <a:satOff val="-6968"/>
              <a:lumOff val="-4706"/>
              <a:alphaOff val="0"/>
            </a:schemeClr>
          </a:fillRef>
          <a:effectRef idx="0">
            <a:schemeClr val="accent5">
              <a:alpha val="50000"/>
              <a:hueOff val="-2703417"/>
              <a:satOff val="-6968"/>
              <a:lumOff val="-4706"/>
              <a:alphaOff val="0"/>
            </a:schemeClr>
          </a:effectRef>
          <a:fontRef idx="minor">
            <a:schemeClr val="tx1"/>
          </a:fontRef>
        </p:style>
        <p:txBody>
          <a:bodyPr/>
          <a:lstStyle/>
          <a:p>
            <a:endParaRPr lang="en-GB"/>
          </a:p>
        </p:txBody>
      </p:sp>
      <p:sp>
        <p:nvSpPr>
          <p:cNvPr id="10" name="Freeform: Shape 9">
            <a:extLst>
              <a:ext uri="{FF2B5EF4-FFF2-40B4-BE49-F238E27FC236}">
                <a16:creationId xmlns:a16="http://schemas.microsoft.com/office/drawing/2014/main" id="{2CADBB75-2B15-4B19-9B9F-179FC42AB2CA}"/>
              </a:ext>
            </a:extLst>
          </p:cNvPr>
          <p:cNvSpPr/>
          <p:nvPr/>
        </p:nvSpPr>
        <p:spPr>
          <a:xfrm>
            <a:off x="7025782" y="4136498"/>
            <a:ext cx="2621193" cy="1361937"/>
          </a:xfrm>
          <a:custGeom>
            <a:avLst/>
            <a:gdLst>
              <a:gd name="connsiteX0" fmla="*/ 0 w 2621193"/>
              <a:gd name="connsiteY0" fmla="*/ 0 h 1361937"/>
              <a:gd name="connsiteX1" fmla="*/ 2621193 w 2621193"/>
              <a:gd name="connsiteY1" fmla="*/ 0 h 1361937"/>
              <a:gd name="connsiteX2" fmla="*/ 2621193 w 2621193"/>
              <a:gd name="connsiteY2" fmla="*/ 1361937 h 1361937"/>
              <a:gd name="connsiteX3" fmla="*/ 0 w 2621193"/>
              <a:gd name="connsiteY3" fmla="*/ 1361937 h 1361937"/>
              <a:gd name="connsiteX4" fmla="*/ 0 w 2621193"/>
              <a:gd name="connsiteY4" fmla="*/ 0 h 13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193" h="1361937">
                <a:moveTo>
                  <a:pt x="0" y="0"/>
                </a:moveTo>
                <a:lnTo>
                  <a:pt x="2621193" y="0"/>
                </a:lnTo>
                <a:lnTo>
                  <a:pt x="2621193" y="1361937"/>
                </a:lnTo>
                <a:lnTo>
                  <a:pt x="0" y="1361937"/>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Proportionality </a:t>
            </a:r>
            <a:endParaRPr kumimoji="0" lang="en-GB"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BC0AD36D-5384-4B51-B12C-0E4F98A70D9B}"/>
              </a:ext>
            </a:extLst>
          </p:cNvPr>
          <p:cNvSpPr/>
          <p:nvPr/>
        </p:nvSpPr>
        <p:spPr>
          <a:xfrm>
            <a:off x="5373933" y="3804313"/>
            <a:ext cx="1487886" cy="1487886"/>
          </a:xfrm>
          <a:prstGeom prst="ellipse">
            <a:avLst/>
          </a:prstGeom>
        </p:spPr>
        <p:style>
          <a:lnRef idx="2">
            <a:schemeClr val="lt1">
              <a:hueOff val="0"/>
              <a:satOff val="0"/>
              <a:lumOff val="0"/>
              <a:alphaOff val="0"/>
            </a:schemeClr>
          </a:lnRef>
          <a:fillRef idx="1">
            <a:schemeClr val="accent5">
              <a:alpha val="50000"/>
              <a:hueOff val="-4055126"/>
              <a:satOff val="-10451"/>
              <a:lumOff val="-7059"/>
              <a:alphaOff val="0"/>
            </a:schemeClr>
          </a:fillRef>
          <a:effectRef idx="0">
            <a:schemeClr val="accent5">
              <a:alpha val="50000"/>
              <a:hueOff val="-4055126"/>
              <a:satOff val="-10451"/>
              <a:lumOff val="-7059"/>
              <a:alphaOff val="0"/>
            </a:schemeClr>
          </a:effectRef>
          <a:fontRef idx="minor">
            <a:schemeClr val="tx1"/>
          </a:fontRef>
        </p:style>
        <p:txBody>
          <a:bodyPr/>
          <a:lstStyle/>
          <a:p>
            <a:endParaRPr lang="en-GB"/>
          </a:p>
        </p:txBody>
      </p:sp>
      <p:sp>
        <p:nvSpPr>
          <p:cNvPr id="12" name="Freeform: Shape 11">
            <a:extLst>
              <a:ext uri="{FF2B5EF4-FFF2-40B4-BE49-F238E27FC236}">
                <a16:creationId xmlns:a16="http://schemas.microsoft.com/office/drawing/2014/main" id="{3BC49F85-4C13-449A-8F5E-3A7E6F486DD3}"/>
              </a:ext>
            </a:extLst>
          </p:cNvPr>
          <p:cNvSpPr/>
          <p:nvPr/>
        </p:nvSpPr>
        <p:spPr>
          <a:xfrm>
            <a:off x="5187947" y="5389173"/>
            <a:ext cx="1859858" cy="1013152"/>
          </a:xfrm>
          <a:custGeom>
            <a:avLst/>
            <a:gdLst>
              <a:gd name="connsiteX0" fmla="*/ 0 w 1859858"/>
              <a:gd name="connsiteY0" fmla="*/ 0 h 1013152"/>
              <a:gd name="connsiteX1" fmla="*/ 1859858 w 1859858"/>
              <a:gd name="connsiteY1" fmla="*/ 0 h 1013152"/>
              <a:gd name="connsiteX2" fmla="*/ 1859858 w 1859858"/>
              <a:gd name="connsiteY2" fmla="*/ 1013152 h 1013152"/>
              <a:gd name="connsiteX3" fmla="*/ 0 w 1859858"/>
              <a:gd name="connsiteY3" fmla="*/ 1013152 h 1013152"/>
              <a:gd name="connsiteX4" fmla="*/ 0 w 1859858"/>
              <a:gd name="connsiteY4" fmla="*/ 0 h 101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858" h="1013152">
                <a:moveTo>
                  <a:pt x="0" y="0"/>
                </a:moveTo>
                <a:lnTo>
                  <a:pt x="1859858" y="0"/>
                </a:lnTo>
                <a:lnTo>
                  <a:pt x="1859858" y="1013152"/>
                </a:lnTo>
                <a:lnTo>
                  <a:pt x="0" y="1013152"/>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GB" sz="32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Protection </a:t>
            </a:r>
            <a:endParaRPr kumimoji="0" lang="en-GB"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6784AB62-ED68-43D4-9B01-DF7FB0A7BD51}"/>
              </a:ext>
            </a:extLst>
          </p:cNvPr>
          <p:cNvSpPr/>
          <p:nvPr/>
        </p:nvSpPr>
        <p:spPr>
          <a:xfrm>
            <a:off x="4890990" y="3524972"/>
            <a:ext cx="1487886" cy="1487886"/>
          </a:xfrm>
          <a:prstGeom prst="ellipse">
            <a:avLst/>
          </a:prstGeom>
        </p:spPr>
        <p:style>
          <a:lnRef idx="2">
            <a:schemeClr val="lt1">
              <a:hueOff val="0"/>
              <a:satOff val="0"/>
              <a:lumOff val="0"/>
              <a:alphaOff val="0"/>
            </a:schemeClr>
          </a:lnRef>
          <a:fillRef idx="1">
            <a:schemeClr val="accent5">
              <a:alpha val="50000"/>
              <a:hueOff val="-5406834"/>
              <a:satOff val="-13935"/>
              <a:lumOff val="-9412"/>
              <a:alphaOff val="0"/>
            </a:schemeClr>
          </a:fillRef>
          <a:effectRef idx="0">
            <a:schemeClr val="accent5">
              <a:alpha val="50000"/>
              <a:hueOff val="-5406834"/>
              <a:satOff val="-13935"/>
              <a:lumOff val="-9412"/>
              <a:alphaOff val="0"/>
            </a:schemeClr>
          </a:effectRef>
          <a:fontRef idx="minor">
            <a:schemeClr val="tx1"/>
          </a:fontRef>
        </p:style>
        <p:txBody>
          <a:bodyPr/>
          <a:lstStyle/>
          <a:p>
            <a:endParaRPr lang="en-GB"/>
          </a:p>
        </p:txBody>
      </p:sp>
      <p:sp>
        <p:nvSpPr>
          <p:cNvPr id="14" name="Freeform: Shape 13">
            <a:extLst>
              <a:ext uri="{FF2B5EF4-FFF2-40B4-BE49-F238E27FC236}">
                <a16:creationId xmlns:a16="http://schemas.microsoft.com/office/drawing/2014/main" id="{FEB25A7F-9736-4572-8AC7-8422A1EBCFE5}"/>
              </a:ext>
            </a:extLst>
          </p:cNvPr>
          <p:cNvSpPr/>
          <p:nvPr/>
        </p:nvSpPr>
        <p:spPr>
          <a:xfrm>
            <a:off x="2844089" y="4280879"/>
            <a:ext cx="2110572" cy="1073175"/>
          </a:xfrm>
          <a:custGeom>
            <a:avLst/>
            <a:gdLst>
              <a:gd name="connsiteX0" fmla="*/ 0 w 2110572"/>
              <a:gd name="connsiteY0" fmla="*/ 0 h 1073175"/>
              <a:gd name="connsiteX1" fmla="*/ 2110572 w 2110572"/>
              <a:gd name="connsiteY1" fmla="*/ 0 h 1073175"/>
              <a:gd name="connsiteX2" fmla="*/ 2110572 w 2110572"/>
              <a:gd name="connsiteY2" fmla="*/ 1073175 h 1073175"/>
              <a:gd name="connsiteX3" fmla="*/ 0 w 2110572"/>
              <a:gd name="connsiteY3" fmla="*/ 1073175 h 1073175"/>
              <a:gd name="connsiteX4" fmla="*/ 0 w 2110572"/>
              <a:gd name="connsiteY4" fmla="*/ 0 h 10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572" h="1073175">
                <a:moveTo>
                  <a:pt x="0" y="0"/>
                </a:moveTo>
                <a:lnTo>
                  <a:pt x="2110572" y="0"/>
                </a:lnTo>
                <a:lnTo>
                  <a:pt x="2110572" y="1073175"/>
                </a:lnTo>
                <a:lnTo>
                  <a:pt x="0" y="107317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Partnership</a:t>
            </a:r>
            <a:r>
              <a:rPr kumimoji="0" lang="en-GB" sz="23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endParaRPr kumimoji="0" lang="en-GB" sz="23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3A9E870-F174-4111-80D5-6B993E940388}"/>
              </a:ext>
            </a:extLst>
          </p:cNvPr>
          <p:cNvSpPr/>
          <p:nvPr/>
        </p:nvSpPr>
        <p:spPr>
          <a:xfrm>
            <a:off x="4890990" y="2967256"/>
            <a:ext cx="1487886" cy="1487886"/>
          </a:xfrm>
          <a:prstGeom prst="ellipse">
            <a:avLst/>
          </a:prstGeom>
        </p:spPr>
        <p:style>
          <a:lnRef idx="2">
            <a:schemeClr val="lt1">
              <a:hueOff val="0"/>
              <a:satOff val="0"/>
              <a:lumOff val="0"/>
              <a:alphaOff val="0"/>
            </a:schemeClr>
          </a:lnRef>
          <a:fillRef idx="1">
            <a:schemeClr val="accent5">
              <a:alpha val="50000"/>
              <a:hueOff val="-6758543"/>
              <a:satOff val="-17419"/>
              <a:lumOff val="-11765"/>
              <a:alphaOff val="0"/>
            </a:schemeClr>
          </a:fillRef>
          <a:effectRef idx="0">
            <a:schemeClr val="accent5">
              <a:alpha val="50000"/>
              <a:hueOff val="-6758543"/>
              <a:satOff val="-17419"/>
              <a:lumOff val="-11765"/>
              <a:alphaOff val="0"/>
            </a:schemeClr>
          </a:effectRef>
          <a:fontRef idx="minor">
            <a:schemeClr val="tx1"/>
          </a:fontRef>
        </p:style>
        <p:txBody>
          <a:bodyPr/>
          <a:lstStyle/>
          <a:p>
            <a:endParaRPr lang="en-GB"/>
          </a:p>
        </p:txBody>
      </p:sp>
      <p:sp>
        <p:nvSpPr>
          <p:cNvPr id="16" name="Freeform: Shape 15">
            <a:extLst>
              <a:ext uri="{FF2B5EF4-FFF2-40B4-BE49-F238E27FC236}">
                <a16:creationId xmlns:a16="http://schemas.microsoft.com/office/drawing/2014/main" id="{B554A1B5-A4F2-4B54-BDDD-443FA1D4F14B}"/>
              </a:ext>
            </a:extLst>
          </p:cNvPr>
          <p:cNvSpPr/>
          <p:nvPr/>
        </p:nvSpPr>
        <p:spPr>
          <a:xfrm>
            <a:off x="2798220" y="2542698"/>
            <a:ext cx="2202311" cy="1239905"/>
          </a:xfrm>
          <a:custGeom>
            <a:avLst/>
            <a:gdLst>
              <a:gd name="connsiteX0" fmla="*/ 0 w 2202311"/>
              <a:gd name="connsiteY0" fmla="*/ 0 h 1239905"/>
              <a:gd name="connsiteX1" fmla="*/ 2202311 w 2202311"/>
              <a:gd name="connsiteY1" fmla="*/ 0 h 1239905"/>
              <a:gd name="connsiteX2" fmla="*/ 2202311 w 2202311"/>
              <a:gd name="connsiteY2" fmla="*/ 1239905 h 1239905"/>
              <a:gd name="connsiteX3" fmla="*/ 0 w 2202311"/>
              <a:gd name="connsiteY3" fmla="*/ 1239905 h 1239905"/>
              <a:gd name="connsiteX4" fmla="*/ 0 w 2202311"/>
              <a:gd name="connsiteY4" fmla="*/ 0 h 123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2311" h="1239905">
                <a:moveTo>
                  <a:pt x="0" y="0"/>
                </a:moveTo>
                <a:lnTo>
                  <a:pt x="2202311" y="0"/>
                </a:lnTo>
                <a:lnTo>
                  <a:pt x="2202311" y="1239905"/>
                </a:lnTo>
                <a:lnTo>
                  <a:pt x="0" y="123990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GB" sz="28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Accountability </a:t>
            </a:r>
            <a:endParaRPr kumimoji="0" lang="en-GB"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2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0" grpId="0"/>
      <p:bldP spid="12" grpId="0"/>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FF993-F484-596E-6376-6028F3D16C65}"/>
              </a:ext>
            </a:extLst>
          </p:cNvPr>
          <p:cNvSpPr>
            <a:spLocks noGrp="1"/>
          </p:cNvSpPr>
          <p:nvPr>
            <p:ph type="title"/>
          </p:nvPr>
        </p:nvSpPr>
        <p:spPr/>
        <p:txBody>
          <a:bodyPr>
            <a:normAutofit fontScale="90000"/>
          </a:bodyPr>
          <a:lstStyle/>
          <a:p>
            <a:r>
              <a:rPr lang="en-GB" sz="4000" b="1" dirty="0">
                <a:latin typeface="+mn-lt"/>
              </a:rPr>
              <a:t>What makes for a good  safeguarding referral</a:t>
            </a:r>
            <a:br>
              <a:rPr lang="en-GB" sz="4000" b="1" dirty="0">
                <a:latin typeface="+mn-lt"/>
              </a:rPr>
            </a:br>
            <a:endParaRPr lang="en-GB" sz="4000" b="1" dirty="0">
              <a:latin typeface="+mn-lt"/>
            </a:endParaRPr>
          </a:p>
        </p:txBody>
      </p:sp>
      <p:sp>
        <p:nvSpPr>
          <p:cNvPr id="4" name="Content Placeholder 3">
            <a:extLst>
              <a:ext uri="{FF2B5EF4-FFF2-40B4-BE49-F238E27FC236}">
                <a16:creationId xmlns:a16="http://schemas.microsoft.com/office/drawing/2014/main" id="{03A94218-0960-7EA1-F863-0206AC700A82}"/>
              </a:ext>
            </a:extLst>
          </p:cNvPr>
          <p:cNvSpPr>
            <a:spLocks noGrp="1"/>
          </p:cNvSpPr>
          <p:nvPr>
            <p:ph idx="1"/>
          </p:nvPr>
        </p:nvSpPr>
        <p:spPr/>
        <p:txBody>
          <a:bodyPr/>
          <a:lstStyle/>
          <a:p>
            <a:r>
              <a:rPr lang="en-GB" dirty="0"/>
              <a:t>Facts  - what has changed?  Why now </a:t>
            </a:r>
          </a:p>
          <a:p>
            <a:r>
              <a:rPr lang="en-GB" dirty="0"/>
              <a:t>What is the concern and the risks / potential risks?</a:t>
            </a:r>
          </a:p>
          <a:p>
            <a:r>
              <a:rPr lang="en-GB" dirty="0"/>
              <a:t>What have you done?</a:t>
            </a:r>
          </a:p>
          <a:p>
            <a:r>
              <a:rPr lang="en-GB" dirty="0"/>
              <a:t>What will you continue to do? </a:t>
            </a:r>
          </a:p>
          <a:p>
            <a:r>
              <a:rPr lang="en-GB" dirty="0"/>
              <a:t>Who is involved?</a:t>
            </a:r>
          </a:p>
          <a:p>
            <a:r>
              <a:rPr lang="en-GB" dirty="0"/>
              <a:t>Has consent been sought?  If not rationale for dispensing </a:t>
            </a:r>
          </a:p>
          <a:p>
            <a:r>
              <a:rPr lang="en-GB" dirty="0"/>
              <a:t>Are there any issues of mental capacity relevant to the concern </a:t>
            </a:r>
          </a:p>
        </p:txBody>
      </p:sp>
    </p:spTree>
    <p:extLst>
      <p:ext uri="{BB962C8B-B14F-4D97-AF65-F5344CB8AC3E}">
        <p14:creationId xmlns:p14="http://schemas.microsoft.com/office/powerpoint/2010/main" val="1268422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FF993-F484-596E-6376-6028F3D16C65}"/>
              </a:ext>
            </a:extLst>
          </p:cNvPr>
          <p:cNvSpPr>
            <a:spLocks noGrp="1"/>
          </p:cNvSpPr>
          <p:nvPr>
            <p:ph type="title"/>
          </p:nvPr>
        </p:nvSpPr>
        <p:spPr/>
        <p:txBody>
          <a:bodyPr>
            <a:normAutofit/>
          </a:bodyPr>
          <a:lstStyle/>
          <a:p>
            <a:r>
              <a:rPr lang="en-GB" sz="4000" b="1" dirty="0">
                <a:latin typeface="+mn-lt"/>
              </a:rPr>
              <a:t>What makes for a good  S42 outcome </a:t>
            </a:r>
          </a:p>
        </p:txBody>
      </p:sp>
      <p:sp>
        <p:nvSpPr>
          <p:cNvPr id="4" name="Content Placeholder 3">
            <a:extLst>
              <a:ext uri="{FF2B5EF4-FFF2-40B4-BE49-F238E27FC236}">
                <a16:creationId xmlns:a16="http://schemas.microsoft.com/office/drawing/2014/main" id="{03A94218-0960-7EA1-F863-0206AC700A82}"/>
              </a:ext>
            </a:extLst>
          </p:cNvPr>
          <p:cNvSpPr>
            <a:spLocks noGrp="1"/>
          </p:cNvSpPr>
          <p:nvPr>
            <p:ph idx="1"/>
          </p:nvPr>
        </p:nvSpPr>
        <p:spPr/>
        <p:txBody>
          <a:bodyPr/>
          <a:lstStyle/>
          <a:p>
            <a:r>
              <a:rPr lang="en-GB" dirty="0"/>
              <a:t>Engagement with the person</a:t>
            </a:r>
          </a:p>
          <a:p>
            <a:r>
              <a:rPr lang="en-GB" dirty="0"/>
              <a:t>Clarity about the reasons for the outcome</a:t>
            </a:r>
          </a:p>
          <a:p>
            <a:r>
              <a:rPr lang="en-GB" dirty="0"/>
              <a:t>Any actions  for the organisation who  made the referral</a:t>
            </a:r>
          </a:p>
        </p:txBody>
      </p:sp>
    </p:spTree>
    <p:extLst>
      <p:ext uri="{BB962C8B-B14F-4D97-AF65-F5344CB8AC3E}">
        <p14:creationId xmlns:p14="http://schemas.microsoft.com/office/powerpoint/2010/main" val="1719405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1E94-E659-1546-601D-1AFF7C47F272}"/>
              </a:ext>
            </a:extLst>
          </p:cNvPr>
          <p:cNvSpPr>
            <a:spLocks noGrp="1"/>
          </p:cNvSpPr>
          <p:nvPr>
            <p:ph type="title"/>
          </p:nvPr>
        </p:nvSpPr>
        <p:spPr/>
        <p:txBody>
          <a:bodyPr/>
          <a:lstStyle/>
          <a:p>
            <a:r>
              <a:rPr lang="en-GB" dirty="0"/>
              <a:t>An example of a local response 	</a:t>
            </a:r>
          </a:p>
        </p:txBody>
      </p:sp>
      <p:sp>
        <p:nvSpPr>
          <p:cNvPr id="3" name="Content Placeholder 2">
            <a:extLst>
              <a:ext uri="{FF2B5EF4-FFF2-40B4-BE49-F238E27FC236}">
                <a16:creationId xmlns:a16="http://schemas.microsoft.com/office/drawing/2014/main" id="{4213EB10-B0F4-DA66-A8B8-6FCA4423F804}"/>
              </a:ext>
            </a:extLst>
          </p:cNvPr>
          <p:cNvSpPr>
            <a:spLocks noGrp="1"/>
          </p:cNvSpPr>
          <p:nvPr>
            <p:ph idx="1"/>
          </p:nvPr>
        </p:nvSpPr>
        <p:spPr/>
        <p:txBody>
          <a:bodyPr/>
          <a:lstStyle/>
          <a:p>
            <a:r>
              <a:rPr lang="en-GB" dirty="0">
                <a:hlinkClick r:id="rId2"/>
              </a:rPr>
              <a:t>derby-and-derbyshire-safeguarding-adults-board-pipot-procedure.doc (live.com)</a:t>
            </a:r>
            <a:endParaRPr lang="en-GB" dirty="0"/>
          </a:p>
        </p:txBody>
      </p:sp>
    </p:spTree>
    <p:extLst>
      <p:ext uri="{BB962C8B-B14F-4D97-AF65-F5344CB8AC3E}">
        <p14:creationId xmlns:p14="http://schemas.microsoft.com/office/powerpoint/2010/main" val="1363216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AE45-374F-91F6-C45B-EE8C49B037A8}"/>
              </a:ext>
            </a:extLst>
          </p:cNvPr>
          <p:cNvSpPr>
            <a:spLocks noGrp="1"/>
          </p:cNvSpPr>
          <p:nvPr>
            <p:ph type="title"/>
          </p:nvPr>
        </p:nvSpPr>
        <p:spPr/>
        <p:txBody>
          <a:bodyPr/>
          <a:lstStyle/>
          <a:p>
            <a:r>
              <a:rPr lang="en-GB" b="1" dirty="0">
                <a:latin typeface="+mn-lt"/>
              </a:rPr>
              <a:t>Where are you, generally…?</a:t>
            </a:r>
          </a:p>
        </p:txBody>
      </p:sp>
      <p:pic>
        <p:nvPicPr>
          <p:cNvPr id="5" name="Picture 4">
            <a:extLst>
              <a:ext uri="{FF2B5EF4-FFF2-40B4-BE49-F238E27FC236}">
                <a16:creationId xmlns:a16="http://schemas.microsoft.com/office/drawing/2014/main" id="{2EB78F53-14A4-06C4-09FE-A7D5979CB0C8}"/>
              </a:ext>
            </a:extLst>
          </p:cNvPr>
          <p:cNvPicPr>
            <a:picLocks noChangeAspect="1"/>
          </p:cNvPicPr>
          <p:nvPr/>
        </p:nvPicPr>
        <p:blipFill>
          <a:blip r:embed="rId3"/>
          <a:stretch>
            <a:fillRect/>
          </a:stretch>
        </p:blipFill>
        <p:spPr>
          <a:xfrm>
            <a:off x="4599436" y="1736103"/>
            <a:ext cx="2993128" cy="2993128"/>
          </a:xfrm>
          <a:prstGeom prst="rect">
            <a:avLst/>
          </a:prstGeom>
        </p:spPr>
      </p:pic>
      <p:pic>
        <p:nvPicPr>
          <p:cNvPr id="6" name="Picture 5">
            <a:extLst>
              <a:ext uri="{FF2B5EF4-FFF2-40B4-BE49-F238E27FC236}">
                <a16:creationId xmlns:a16="http://schemas.microsoft.com/office/drawing/2014/main" id="{AB8C6B9F-1EF4-B4AE-BD1D-258F027D728E}"/>
              </a:ext>
            </a:extLst>
          </p:cNvPr>
          <p:cNvPicPr>
            <a:picLocks noChangeAspect="1"/>
          </p:cNvPicPr>
          <p:nvPr/>
        </p:nvPicPr>
        <p:blipFill>
          <a:blip r:embed="rId4"/>
          <a:stretch>
            <a:fillRect/>
          </a:stretch>
        </p:blipFill>
        <p:spPr>
          <a:xfrm>
            <a:off x="8445569" y="2394467"/>
            <a:ext cx="2724150" cy="1676400"/>
          </a:xfrm>
          <a:prstGeom prst="rect">
            <a:avLst/>
          </a:prstGeom>
        </p:spPr>
      </p:pic>
      <p:pic>
        <p:nvPicPr>
          <p:cNvPr id="7" name="Picture 6">
            <a:extLst>
              <a:ext uri="{FF2B5EF4-FFF2-40B4-BE49-F238E27FC236}">
                <a16:creationId xmlns:a16="http://schemas.microsoft.com/office/drawing/2014/main" id="{9E7D3F1B-8668-BC7E-C242-6ADDE631D08A}"/>
              </a:ext>
            </a:extLst>
          </p:cNvPr>
          <p:cNvPicPr>
            <a:picLocks noChangeAspect="1"/>
          </p:cNvPicPr>
          <p:nvPr/>
        </p:nvPicPr>
        <p:blipFill rotWithShape="1">
          <a:blip r:embed="rId5"/>
          <a:srcRect b="12069"/>
          <a:stretch/>
        </p:blipFill>
        <p:spPr>
          <a:xfrm>
            <a:off x="1135960" y="1928983"/>
            <a:ext cx="2610471" cy="2454083"/>
          </a:xfrm>
          <a:prstGeom prst="rect">
            <a:avLst/>
          </a:prstGeom>
        </p:spPr>
      </p:pic>
      <p:sp>
        <p:nvSpPr>
          <p:cNvPr id="10" name="TextBox 9">
            <a:extLst>
              <a:ext uri="{FF2B5EF4-FFF2-40B4-BE49-F238E27FC236}">
                <a16:creationId xmlns:a16="http://schemas.microsoft.com/office/drawing/2014/main" id="{809471E2-0130-E343-2DE2-91225143688C}"/>
              </a:ext>
            </a:extLst>
          </p:cNvPr>
          <p:cNvSpPr txBox="1"/>
          <p:nvPr/>
        </p:nvSpPr>
        <p:spPr>
          <a:xfrm>
            <a:off x="1135960" y="4956313"/>
            <a:ext cx="2451653" cy="646331"/>
          </a:xfrm>
          <a:prstGeom prst="rect">
            <a:avLst/>
          </a:prstGeom>
          <a:noFill/>
        </p:spPr>
        <p:txBody>
          <a:bodyPr wrap="square" rtlCol="0">
            <a:spAutoFit/>
          </a:bodyPr>
          <a:lstStyle/>
          <a:p>
            <a:r>
              <a:rPr lang="en-GB" dirty="0"/>
              <a:t>This safeguarding stuff panics me a bit!</a:t>
            </a:r>
          </a:p>
        </p:txBody>
      </p:sp>
      <p:sp>
        <p:nvSpPr>
          <p:cNvPr id="11" name="TextBox 10">
            <a:extLst>
              <a:ext uri="{FF2B5EF4-FFF2-40B4-BE49-F238E27FC236}">
                <a16:creationId xmlns:a16="http://schemas.microsoft.com/office/drawing/2014/main" id="{A5536E13-01B4-CE60-4857-65EE2BB0948E}"/>
              </a:ext>
            </a:extLst>
          </p:cNvPr>
          <p:cNvSpPr txBox="1"/>
          <p:nvPr/>
        </p:nvSpPr>
        <p:spPr>
          <a:xfrm>
            <a:off x="4599436" y="4956312"/>
            <a:ext cx="2451653" cy="646331"/>
          </a:xfrm>
          <a:prstGeom prst="rect">
            <a:avLst/>
          </a:prstGeom>
          <a:noFill/>
        </p:spPr>
        <p:txBody>
          <a:bodyPr wrap="square" rtlCol="0">
            <a:spAutoFit/>
          </a:bodyPr>
          <a:lstStyle/>
          <a:p>
            <a:r>
              <a:rPr lang="en-GB" dirty="0"/>
              <a:t>What safeguarding stuff? I’m sure it’s fine</a:t>
            </a:r>
          </a:p>
        </p:txBody>
      </p:sp>
      <p:sp>
        <p:nvSpPr>
          <p:cNvPr id="12" name="TextBox 11">
            <a:extLst>
              <a:ext uri="{FF2B5EF4-FFF2-40B4-BE49-F238E27FC236}">
                <a16:creationId xmlns:a16="http://schemas.microsoft.com/office/drawing/2014/main" id="{FAD6270C-7EEE-36F9-D816-B7631DE9C3A2}"/>
              </a:ext>
            </a:extLst>
          </p:cNvPr>
          <p:cNvSpPr txBox="1"/>
          <p:nvPr/>
        </p:nvSpPr>
        <p:spPr>
          <a:xfrm>
            <a:off x="8445569" y="4956312"/>
            <a:ext cx="2451653" cy="646331"/>
          </a:xfrm>
          <a:prstGeom prst="rect">
            <a:avLst/>
          </a:prstGeom>
          <a:noFill/>
        </p:spPr>
        <p:txBody>
          <a:bodyPr wrap="square" rtlCol="0">
            <a:spAutoFit/>
          </a:bodyPr>
          <a:lstStyle/>
          <a:p>
            <a:r>
              <a:rPr lang="en-GB" dirty="0"/>
              <a:t>I know my stuff, and I’m feeling on top of it</a:t>
            </a:r>
          </a:p>
        </p:txBody>
      </p:sp>
    </p:spTree>
    <p:extLst>
      <p:ext uri="{BB962C8B-B14F-4D97-AF65-F5344CB8AC3E}">
        <p14:creationId xmlns:p14="http://schemas.microsoft.com/office/powerpoint/2010/main" val="1651660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B48693-8E13-FDFE-5529-79BBCE2A2281}"/>
              </a:ext>
            </a:extLst>
          </p:cNvPr>
          <p:cNvSpPr>
            <a:spLocks noGrp="1"/>
          </p:cNvSpPr>
          <p:nvPr>
            <p:ph type="title"/>
          </p:nvPr>
        </p:nvSpPr>
        <p:spPr/>
        <p:txBody>
          <a:bodyPr/>
          <a:lstStyle/>
          <a:p>
            <a:r>
              <a:rPr lang="en-GB" dirty="0"/>
              <a:t>Resources	</a:t>
            </a:r>
          </a:p>
        </p:txBody>
      </p:sp>
      <p:sp>
        <p:nvSpPr>
          <p:cNvPr id="5" name="Content Placeholder 4">
            <a:extLst>
              <a:ext uri="{FF2B5EF4-FFF2-40B4-BE49-F238E27FC236}">
                <a16:creationId xmlns:a16="http://schemas.microsoft.com/office/drawing/2014/main" id="{319348A4-A981-3798-A879-5CCC6B20835E}"/>
              </a:ext>
            </a:extLst>
          </p:cNvPr>
          <p:cNvSpPr>
            <a:spLocks noGrp="1"/>
          </p:cNvSpPr>
          <p:nvPr>
            <p:ph idx="1"/>
          </p:nvPr>
        </p:nvSpPr>
        <p:spPr/>
        <p:txBody>
          <a:bodyPr/>
          <a:lstStyle/>
          <a:p>
            <a:r>
              <a:rPr lang="en-GB" dirty="0">
                <a:hlinkClick r:id="rId2"/>
              </a:rPr>
              <a:t>Revisiting Safeguarding Practice (publishing.service.gov.uk)</a:t>
            </a:r>
            <a:endParaRPr lang="en-GB" dirty="0"/>
          </a:p>
          <a:p>
            <a:r>
              <a:rPr lang="en-GB" dirty="0">
                <a:hlinkClick r:id="rId3"/>
              </a:rPr>
              <a:t>https://www.gov.uk/government/publications/care-act-statutory-guidance/care-and-support-statutory-guidance</a:t>
            </a:r>
            <a:endParaRPr lang="en-GB" dirty="0"/>
          </a:p>
          <a:p>
            <a:r>
              <a:rPr lang="en-GB" dirty="0">
                <a:hlinkClick r:id="rId4"/>
              </a:rPr>
              <a:t>https://www.scie.org.uk/adults/safeguarding/</a:t>
            </a:r>
            <a:endParaRPr lang="en-GB" dirty="0"/>
          </a:p>
          <a:p>
            <a:r>
              <a:rPr lang="en-GB" dirty="0">
                <a:hlinkClick r:id="rId5"/>
              </a:rPr>
              <a:t>https://www.local.gov.uk/topics/social-care-health-and-integration/adult-social-care/making-safeguarding-personal/resources</a:t>
            </a:r>
            <a:endParaRPr lang="en-GB" dirty="0"/>
          </a:p>
          <a:p>
            <a:r>
              <a:rPr lang="en-GB" dirty="0">
                <a:hlinkClick r:id="rId6"/>
              </a:rPr>
              <a:t>https://www.local.gov.uk/making-decisions-duty-carry-out-safeguarding-adults-enquiries</a:t>
            </a:r>
            <a:endParaRPr lang="en-GB" dirty="0"/>
          </a:p>
          <a:p>
            <a:r>
              <a:rPr lang="en-GB" dirty="0"/>
              <a:t>https://www.local.gov.uk/publications/understanding-what-constitutes-safeguarding-concern-and-how-support-effective-outcomes</a:t>
            </a:r>
          </a:p>
        </p:txBody>
      </p:sp>
    </p:spTree>
    <p:extLst>
      <p:ext uri="{BB962C8B-B14F-4D97-AF65-F5344CB8AC3E}">
        <p14:creationId xmlns:p14="http://schemas.microsoft.com/office/powerpoint/2010/main" val="3680476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C428-3CF5-DBF0-1477-C8EFDDEDC75F}"/>
              </a:ext>
            </a:extLst>
          </p:cNvPr>
          <p:cNvSpPr>
            <a:spLocks noGrp="1"/>
          </p:cNvSpPr>
          <p:nvPr>
            <p:ph type="title"/>
          </p:nvPr>
        </p:nvSpPr>
        <p:spPr/>
        <p:txBody>
          <a:bodyPr/>
          <a:lstStyle/>
          <a:p>
            <a:r>
              <a:rPr lang="en-GB" dirty="0"/>
              <a:t>Planning for greater success</a:t>
            </a:r>
          </a:p>
        </p:txBody>
      </p:sp>
      <p:graphicFrame>
        <p:nvGraphicFramePr>
          <p:cNvPr id="4" name="Content Placeholder 3">
            <a:extLst>
              <a:ext uri="{FF2B5EF4-FFF2-40B4-BE49-F238E27FC236}">
                <a16:creationId xmlns:a16="http://schemas.microsoft.com/office/drawing/2014/main" id="{FBE73869-3CB8-C137-71D7-36BD820324E6}"/>
              </a:ext>
            </a:extLst>
          </p:cNvPr>
          <p:cNvGraphicFramePr>
            <a:graphicFrameLocks noGrp="1"/>
          </p:cNvGraphicFramePr>
          <p:nvPr>
            <p:ph idx="1"/>
            <p:extLst>
              <p:ext uri="{D42A27DB-BD31-4B8C-83A1-F6EECF244321}">
                <p14:modId xmlns:p14="http://schemas.microsoft.com/office/powerpoint/2010/main" val="3775353217"/>
              </p:ext>
            </p:extLst>
          </p:nvPr>
        </p:nvGraphicFramePr>
        <p:xfrm>
          <a:off x="720725" y="1989138"/>
          <a:ext cx="9312275" cy="4130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Boat sailing at sea">
            <a:extLst>
              <a:ext uri="{FF2B5EF4-FFF2-40B4-BE49-F238E27FC236}">
                <a16:creationId xmlns:a16="http://schemas.microsoft.com/office/drawing/2014/main" id="{E0D38DD7-9FCD-B137-6154-55044CE93F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9199" y="3006969"/>
            <a:ext cx="2416677" cy="1846384"/>
          </a:xfrm>
          <a:prstGeom prst="rect">
            <a:avLst/>
          </a:prstGeom>
        </p:spPr>
      </p:pic>
      <p:pic>
        <p:nvPicPr>
          <p:cNvPr id="8" name="Picture 7" descr="Sandcastle with sea in background">
            <a:extLst>
              <a:ext uri="{FF2B5EF4-FFF2-40B4-BE49-F238E27FC236}">
                <a16:creationId xmlns:a16="http://schemas.microsoft.com/office/drawing/2014/main" id="{42906807-1352-F8B4-ABCD-3C5984BDD2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5177" y="3429000"/>
            <a:ext cx="2487876" cy="1658584"/>
          </a:xfrm>
          <a:prstGeom prst="rect">
            <a:avLst/>
          </a:prstGeom>
        </p:spPr>
      </p:pic>
      <p:pic>
        <p:nvPicPr>
          <p:cNvPr id="10" name="Picture 9" descr="Light blue wave">
            <a:extLst>
              <a:ext uri="{FF2B5EF4-FFF2-40B4-BE49-F238E27FC236}">
                <a16:creationId xmlns:a16="http://schemas.microsoft.com/office/drawing/2014/main" id="{AC0FC691-0A63-A73A-4CC4-8FDA3271A8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2354" y="3846182"/>
            <a:ext cx="2487877" cy="1658584"/>
          </a:xfrm>
          <a:prstGeom prst="rect">
            <a:avLst/>
          </a:prstGeom>
        </p:spPr>
      </p:pic>
    </p:spTree>
    <p:extLst>
      <p:ext uri="{BB962C8B-B14F-4D97-AF65-F5344CB8AC3E}">
        <p14:creationId xmlns:p14="http://schemas.microsoft.com/office/powerpoint/2010/main" val="3778490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7D3911-CC53-E827-5AB4-52F82ECC0F0E}"/>
              </a:ext>
            </a:extLst>
          </p:cNvPr>
          <p:cNvSpPr>
            <a:spLocks noGrp="1"/>
          </p:cNvSpPr>
          <p:nvPr>
            <p:ph type="title"/>
          </p:nvPr>
        </p:nvSpPr>
        <p:spPr/>
        <p:txBody>
          <a:bodyPr/>
          <a:lstStyle/>
          <a:p>
            <a:r>
              <a:rPr lang="en-GB" dirty="0"/>
              <a:t>So, what can we do?</a:t>
            </a:r>
          </a:p>
        </p:txBody>
      </p:sp>
      <p:pic>
        <p:nvPicPr>
          <p:cNvPr id="8" name="Content Placeholder 7" descr="Office workers at whiteboard">
            <a:extLst>
              <a:ext uri="{FF2B5EF4-FFF2-40B4-BE49-F238E27FC236}">
                <a16:creationId xmlns:a16="http://schemas.microsoft.com/office/drawing/2014/main" id="{D2900CA3-4080-7932-3B2C-D7EF7979CF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365694"/>
            <a:ext cx="6172200" cy="4117087"/>
          </a:xfrm>
        </p:spPr>
      </p:pic>
      <p:sp>
        <p:nvSpPr>
          <p:cNvPr id="6" name="Text Placeholder 5">
            <a:extLst>
              <a:ext uri="{FF2B5EF4-FFF2-40B4-BE49-F238E27FC236}">
                <a16:creationId xmlns:a16="http://schemas.microsoft.com/office/drawing/2014/main" id="{686443F2-F06A-525B-C8BE-4B1EE4509BA1}"/>
              </a:ext>
            </a:extLst>
          </p:cNvPr>
          <p:cNvSpPr>
            <a:spLocks noGrp="1"/>
          </p:cNvSpPr>
          <p:nvPr>
            <p:ph type="body" sz="half" idx="2"/>
          </p:nvPr>
        </p:nvSpPr>
        <p:spPr/>
        <p:txBody>
          <a:bodyPr/>
          <a:lstStyle/>
          <a:p>
            <a:r>
              <a:rPr lang="en-GB" dirty="0"/>
              <a:t>Thinking with your own organisation in mind, what can you do?</a:t>
            </a:r>
          </a:p>
          <a:p>
            <a:pPr marL="285750" indent="-285750">
              <a:buFontTx/>
              <a:buChar char="-"/>
            </a:pPr>
            <a:r>
              <a:rPr lang="en-GB" dirty="0"/>
              <a:t>How could you upskill your DSLs?</a:t>
            </a:r>
          </a:p>
          <a:p>
            <a:pPr marL="285750" indent="-285750">
              <a:buFontTx/>
              <a:buChar char="-"/>
            </a:pPr>
            <a:r>
              <a:rPr lang="en-GB" dirty="0"/>
              <a:t>How could you improve your forms, systems and processes?</a:t>
            </a:r>
          </a:p>
          <a:p>
            <a:pPr marL="285750" indent="-285750">
              <a:buFontTx/>
              <a:buChar char="-"/>
            </a:pPr>
            <a:r>
              <a:rPr lang="en-GB" dirty="0"/>
              <a:t>What relationships could you develop?</a:t>
            </a:r>
          </a:p>
        </p:txBody>
      </p:sp>
    </p:spTree>
    <p:extLst>
      <p:ext uri="{BB962C8B-B14F-4D97-AF65-F5344CB8AC3E}">
        <p14:creationId xmlns:p14="http://schemas.microsoft.com/office/powerpoint/2010/main" val="3510182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BE0E-D8DC-51E6-C14D-9B6FF619775B}"/>
              </a:ext>
            </a:extLst>
          </p:cNvPr>
          <p:cNvSpPr>
            <a:spLocks noGrp="1"/>
          </p:cNvSpPr>
          <p:nvPr>
            <p:ph type="title"/>
          </p:nvPr>
        </p:nvSpPr>
        <p:spPr/>
        <p:txBody>
          <a:bodyPr/>
          <a:lstStyle/>
          <a:p>
            <a:r>
              <a:rPr lang="en-GB" dirty="0"/>
              <a:t>As an organisation</a:t>
            </a:r>
          </a:p>
        </p:txBody>
      </p:sp>
      <p:sp>
        <p:nvSpPr>
          <p:cNvPr id="3" name="Content Placeholder 2">
            <a:extLst>
              <a:ext uri="{FF2B5EF4-FFF2-40B4-BE49-F238E27FC236}">
                <a16:creationId xmlns:a16="http://schemas.microsoft.com/office/drawing/2014/main" id="{EA49B36C-277F-470F-4A2E-1B6019D51B92}"/>
              </a:ext>
            </a:extLst>
          </p:cNvPr>
          <p:cNvSpPr>
            <a:spLocks noGrp="1"/>
          </p:cNvSpPr>
          <p:nvPr>
            <p:ph idx="1"/>
          </p:nvPr>
        </p:nvSpPr>
        <p:spPr/>
        <p:txBody>
          <a:bodyPr/>
          <a:lstStyle/>
          <a:p>
            <a:r>
              <a:rPr lang="en-GB" dirty="0"/>
              <a:t>Do you know your local LSAB policies </a:t>
            </a:r>
          </a:p>
          <a:p>
            <a:r>
              <a:rPr lang="en-GB" dirty="0"/>
              <a:t>Do you know your local authority safeguarding policies and procedures</a:t>
            </a:r>
          </a:p>
          <a:p>
            <a:r>
              <a:rPr lang="en-GB" dirty="0"/>
              <a:t>Do you know the LSAB escalation policy and or local authority escalation</a:t>
            </a:r>
          </a:p>
          <a:p>
            <a:r>
              <a:rPr lang="en-GB" dirty="0"/>
              <a:t>Do your teams have a named contact ( manager for adult safeguarding within the local authority  /  NHS provider / police)</a:t>
            </a:r>
          </a:p>
          <a:p>
            <a:r>
              <a:rPr lang="en-GB" dirty="0"/>
              <a:t>How do you contribute / participate in your LSABs activities</a:t>
            </a:r>
          </a:p>
          <a:p>
            <a:endParaRPr lang="en-GB" dirty="0"/>
          </a:p>
        </p:txBody>
      </p:sp>
    </p:spTree>
    <p:extLst>
      <p:ext uri="{BB962C8B-B14F-4D97-AF65-F5344CB8AC3E}">
        <p14:creationId xmlns:p14="http://schemas.microsoft.com/office/powerpoint/2010/main" val="3169386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3C59FC-4297-B276-21FA-BFE52B22F8B0}"/>
              </a:ext>
            </a:extLst>
          </p:cNvPr>
          <p:cNvSpPr>
            <a:spLocks noGrp="1"/>
          </p:cNvSpPr>
          <p:nvPr>
            <p:ph type="title"/>
          </p:nvPr>
        </p:nvSpPr>
        <p:spPr/>
        <p:txBody>
          <a:bodyPr/>
          <a:lstStyle/>
          <a:p>
            <a:r>
              <a:rPr lang="en-GB" dirty="0"/>
              <a:t>So, what can we do?</a:t>
            </a:r>
          </a:p>
        </p:txBody>
      </p:sp>
      <p:pic>
        <p:nvPicPr>
          <p:cNvPr id="8" name="Content Placeholder 7" descr="People touching hands">
            <a:extLst>
              <a:ext uri="{FF2B5EF4-FFF2-40B4-BE49-F238E27FC236}">
                <a16:creationId xmlns:a16="http://schemas.microsoft.com/office/drawing/2014/main" id="{6F84DFF7-4C6B-B996-EC7B-F1820114BC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365833"/>
            <a:ext cx="6172200" cy="4116809"/>
          </a:xfrm>
        </p:spPr>
      </p:pic>
      <p:sp>
        <p:nvSpPr>
          <p:cNvPr id="6" name="Text Placeholder 5">
            <a:extLst>
              <a:ext uri="{FF2B5EF4-FFF2-40B4-BE49-F238E27FC236}">
                <a16:creationId xmlns:a16="http://schemas.microsoft.com/office/drawing/2014/main" id="{E383596D-FFD2-DE9C-59DC-80B0E8D8CFB9}"/>
              </a:ext>
            </a:extLst>
          </p:cNvPr>
          <p:cNvSpPr>
            <a:spLocks noGrp="1"/>
          </p:cNvSpPr>
          <p:nvPr>
            <p:ph type="body" sz="half" idx="2"/>
          </p:nvPr>
        </p:nvSpPr>
        <p:spPr/>
        <p:txBody>
          <a:bodyPr/>
          <a:lstStyle/>
          <a:p>
            <a:r>
              <a:rPr lang="en-GB" dirty="0"/>
              <a:t>Thinking together as an alliance, what policy statements might you want to construct:</a:t>
            </a:r>
          </a:p>
          <a:p>
            <a:endParaRPr lang="en-GB" dirty="0"/>
          </a:p>
          <a:p>
            <a:r>
              <a:rPr lang="en-GB" dirty="0"/>
              <a:t>e.g. Let all referring agencies know the timescales for the Section 42 enquiry?</a:t>
            </a:r>
          </a:p>
          <a:p>
            <a:r>
              <a:rPr lang="en-GB" dirty="0"/>
              <a:t>Let all referring agencies know of any delays and what the new timescales are?</a:t>
            </a:r>
          </a:p>
          <a:p>
            <a:endParaRPr lang="en-GB" dirty="0"/>
          </a:p>
        </p:txBody>
      </p:sp>
    </p:spTree>
    <p:extLst>
      <p:ext uri="{BB962C8B-B14F-4D97-AF65-F5344CB8AC3E}">
        <p14:creationId xmlns:p14="http://schemas.microsoft.com/office/powerpoint/2010/main" val="4020261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F65B-1539-EF0F-FD41-A4C3E98CF419}"/>
              </a:ext>
            </a:extLst>
          </p:cNvPr>
          <p:cNvSpPr>
            <a:spLocks noGrp="1"/>
          </p:cNvSpPr>
          <p:nvPr>
            <p:ph type="title"/>
          </p:nvPr>
        </p:nvSpPr>
        <p:spPr/>
        <p:txBody>
          <a:bodyPr/>
          <a:lstStyle/>
          <a:p>
            <a:r>
              <a:rPr lang="en-GB" dirty="0"/>
              <a:t>AS VODG</a:t>
            </a:r>
          </a:p>
        </p:txBody>
      </p:sp>
      <p:sp>
        <p:nvSpPr>
          <p:cNvPr id="3" name="Content Placeholder 2">
            <a:extLst>
              <a:ext uri="{FF2B5EF4-FFF2-40B4-BE49-F238E27FC236}">
                <a16:creationId xmlns:a16="http://schemas.microsoft.com/office/drawing/2014/main" id="{4C3FC3A6-2A69-D506-87E7-7A1BBC13A343}"/>
              </a:ext>
            </a:extLst>
          </p:cNvPr>
          <p:cNvSpPr>
            <a:spLocks noGrp="1"/>
          </p:cNvSpPr>
          <p:nvPr>
            <p:ph idx="1"/>
          </p:nvPr>
        </p:nvSpPr>
        <p:spPr/>
        <p:txBody>
          <a:bodyPr/>
          <a:lstStyle/>
          <a:p>
            <a:r>
              <a:rPr lang="en-GB" dirty="0"/>
              <a:t>How do you connect with  National SAB chairs network and national SAB Business managers' network</a:t>
            </a:r>
          </a:p>
          <a:p>
            <a:r>
              <a:rPr lang="en-GB" dirty="0"/>
              <a:t>Are staff connected to the SANN ( NHS safeguarding network) </a:t>
            </a:r>
          </a:p>
        </p:txBody>
      </p:sp>
    </p:spTree>
    <p:extLst>
      <p:ext uri="{BB962C8B-B14F-4D97-AF65-F5344CB8AC3E}">
        <p14:creationId xmlns:p14="http://schemas.microsoft.com/office/powerpoint/2010/main" val="1273015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086769-AD7D-9BA9-0B77-EA6D5C7AC93B}"/>
              </a:ext>
            </a:extLst>
          </p:cNvPr>
          <p:cNvSpPr>
            <a:spLocks noGrp="1"/>
          </p:cNvSpPr>
          <p:nvPr>
            <p:ph type="title"/>
          </p:nvPr>
        </p:nvSpPr>
        <p:spPr>
          <a:xfrm>
            <a:off x="755170" y="390214"/>
            <a:ext cx="9311999" cy="656832"/>
          </a:xfrm>
        </p:spPr>
        <p:txBody>
          <a:bodyPr>
            <a:noAutofit/>
          </a:bodyPr>
          <a:lstStyle/>
          <a:p>
            <a:r>
              <a:rPr lang="en-GB" sz="3600" dirty="0">
                <a:latin typeface="+mn-lt"/>
              </a:rPr>
              <a:t>What is needed for good organisational safeguarding?</a:t>
            </a:r>
          </a:p>
        </p:txBody>
      </p:sp>
      <p:sp>
        <p:nvSpPr>
          <p:cNvPr id="6" name="Oval 11">
            <a:extLst>
              <a:ext uri="{FF2B5EF4-FFF2-40B4-BE49-F238E27FC236}">
                <a16:creationId xmlns:a16="http://schemas.microsoft.com/office/drawing/2014/main" id="{BE639F03-AAE0-4B2D-DFD4-8E9762DCD8FE}"/>
              </a:ext>
            </a:extLst>
          </p:cNvPr>
          <p:cNvSpPr>
            <a:spLocks noChangeArrowheads="1"/>
          </p:cNvSpPr>
          <p:nvPr/>
        </p:nvSpPr>
        <p:spPr bwMode="auto">
          <a:xfrm>
            <a:off x="4323179" y="2858260"/>
            <a:ext cx="2663825" cy="647700"/>
          </a:xfrm>
          <a:prstGeom prst="ellipse">
            <a:avLst/>
          </a:prstGeom>
          <a:solidFill>
            <a:schemeClr val="accent4">
              <a:lumMod val="60000"/>
              <a:lumOff val="40000"/>
            </a:schemeClr>
          </a:solidFill>
          <a:ln w="9525">
            <a:no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GB" altLang="en-US" sz="1800" dirty="0">
                <a:solidFill>
                  <a:srgbClr val="000000"/>
                </a:solidFill>
              </a:rPr>
              <a:t>Clear lines of accountability</a:t>
            </a:r>
          </a:p>
        </p:txBody>
      </p:sp>
      <p:sp>
        <p:nvSpPr>
          <p:cNvPr id="7" name="Oval 5">
            <a:extLst>
              <a:ext uri="{FF2B5EF4-FFF2-40B4-BE49-F238E27FC236}">
                <a16:creationId xmlns:a16="http://schemas.microsoft.com/office/drawing/2014/main" id="{30EACB0E-D72B-1F3A-5B5E-C4D3C059DE53}"/>
              </a:ext>
            </a:extLst>
          </p:cNvPr>
          <p:cNvSpPr>
            <a:spLocks noChangeArrowheads="1"/>
          </p:cNvSpPr>
          <p:nvPr/>
        </p:nvSpPr>
        <p:spPr bwMode="auto">
          <a:xfrm>
            <a:off x="1967717" y="2064444"/>
            <a:ext cx="2918316" cy="647700"/>
          </a:xfrm>
          <a:prstGeom prst="ellipse">
            <a:avLst/>
          </a:prstGeom>
          <a:solidFill>
            <a:srgbClr val="92ACDA"/>
          </a:solidFill>
          <a:ln w="9525">
            <a:noFill/>
            <a:round/>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GB" altLang="en-US" sz="1800" dirty="0">
                <a:solidFill>
                  <a:srgbClr val="000000"/>
                </a:solidFill>
              </a:rPr>
              <a:t>Culture of safety and </a:t>
            </a:r>
          </a:p>
          <a:p>
            <a:pPr algn="ctr" fontAlgn="base">
              <a:spcBef>
                <a:spcPct val="0"/>
              </a:spcBef>
              <a:spcAft>
                <a:spcPct val="0"/>
              </a:spcAft>
              <a:defRPr/>
            </a:pPr>
            <a:r>
              <a:rPr lang="en-GB" altLang="en-US" sz="1800" dirty="0">
                <a:solidFill>
                  <a:srgbClr val="000000"/>
                </a:solidFill>
              </a:rPr>
              <a:t>equality</a:t>
            </a:r>
          </a:p>
        </p:txBody>
      </p:sp>
      <p:sp>
        <p:nvSpPr>
          <p:cNvPr id="8" name="Oval 9">
            <a:extLst>
              <a:ext uri="{FF2B5EF4-FFF2-40B4-BE49-F238E27FC236}">
                <a16:creationId xmlns:a16="http://schemas.microsoft.com/office/drawing/2014/main" id="{D549539D-3769-8895-FD3A-96F073C1CF03}"/>
              </a:ext>
            </a:extLst>
          </p:cNvPr>
          <p:cNvSpPr>
            <a:spLocks noChangeArrowheads="1"/>
          </p:cNvSpPr>
          <p:nvPr/>
        </p:nvSpPr>
        <p:spPr bwMode="auto">
          <a:xfrm>
            <a:off x="7474024" y="2740463"/>
            <a:ext cx="2918316" cy="647700"/>
          </a:xfrm>
          <a:prstGeom prst="ellipse">
            <a:avLst/>
          </a:prstGeom>
          <a:solidFill>
            <a:srgbClr val="92D050"/>
          </a:solidFill>
          <a:ln w="9525">
            <a:no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GB" altLang="en-US" sz="1800" dirty="0">
                <a:solidFill>
                  <a:srgbClr val="000000"/>
                </a:solidFill>
              </a:rPr>
              <a:t>Safer recruitment</a:t>
            </a:r>
          </a:p>
        </p:txBody>
      </p:sp>
      <p:sp>
        <p:nvSpPr>
          <p:cNvPr id="9" name="Oval 12">
            <a:extLst>
              <a:ext uri="{FF2B5EF4-FFF2-40B4-BE49-F238E27FC236}">
                <a16:creationId xmlns:a16="http://schemas.microsoft.com/office/drawing/2014/main" id="{E61919D4-A8A9-E8CA-2559-48852900FA2E}"/>
              </a:ext>
            </a:extLst>
          </p:cNvPr>
          <p:cNvSpPr>
            <a:spLocks noChangeArrowheads="1"/>
          </p:cNvSpPr>
          <p:nvPr/>
        </p:nvSpPr>
        <p:spPr bwMode="auto">
          <a:xfrm>
            <a:off x="1725232" y="3607198"/>
            <a:ext cx="3106566" cy="647700"/>
          </a:xfrm>
          <a:prstGeom prst="ellipse">
            <a:avLst/>
          </a:prstGeom>
          <a:solidFill>
            <a:srgbClr val="F977F0"/>
          </a:solidFill>
          <a:ln w="9525">
            <a:no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GB" altLang="en-US" sz="1800" dirty="0">
                <a:solidFill>
                  <a:srgbClr val="000000"/>
                </a:solidFill>
              </a:rPr>
              <a:t>Arrangements for information sharing</a:t>
            </a:r>
          </a:p>
        </p:txBody>
      </p:sp>
      <p:sp>
        <p:nvSpPr>
          <p:cNvPr id="10" name="Oval 7">
            <a:extLst>
              <a:ext uri="{FF2B5EF4-FFF2-40B4-BE49-F238E27FC236}">
                <a16:creationId xmlns:a16="http://schemas.microsoft.com/office/drawing/2014/main" id="{B1C1AE6F-C32B-8296-269A-D394070E70DB}"/>
              </a:ext>
            </a:extLst>
          </p:cNvPr>
          <p:cNvSpPr>
            <a:spLocks noChangeArrowheads="1"/>
          </p:cNvSpPr>
          <p:nvPr/>
        </p:nvSpPr>
        <p:spPr bwMode="auto">
          <a:xfrm>
            <a:off x="5873312" y="1672273"/>
            <a:ext cx="3370295" cy="908864"/>
          </a:xfrm>
          <a:prstGeom prst="ellipse">
            <a:avLst/>
          </a:prstGeom>
          <a:solidFill>
            <a:srgbClr val="F977F0"/>
          </a:solidFill>
          <a:ln w="9525">
            <a:noFill/>
            <a:round/>
            <a:headEnd/>
            <a:tailEnd/>
          </a:ln>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GB" altLang="en-US" sz="1800" dirty="0">
                <a:solidFill>
                  <a:srgbClr val="000000"/>
                </a:solidFill>
              </a:rPr>
              <a:t>Safeguarding expertise</a:t>
            </a:r>
          </a:p>
        </p:txBody>
      </p:sp>
      <p:sp>
        <p:nvSpPr>
          <p:cNvPr id="11" name="Oval 10">
            <a:extLst>
              <a:ext uri="{FF2B5EF4-FFF2-40B4-BE49-F238E27FC236}">
                <a16:creationId xmlns:a16="http://schemas.microsoft.com/office/drawing/2014/main" id="{DEE6C91A-4053-AD73-BEF6-2DCCFC02E07D}"/>
              </a:ext>
            </a:extLst>
          </p:cNvPr>
          <p:cNvSpPr>
            <a:spLocks noChangeArrowheads="1"/>
          </p:cNvSpPr>
          <p:nvPr/>
        </p:nvSpPr>
        <p:spPr bwMode="auto">
          <a:xfrm>
            <a:off x="5863593" y="3927042"/>
            <a:ext cx="3875453" cy="647700"/>
          </a:xfrm>
          <a:prstGeom prst="ellipse">
            <a:avLst/>
          </a:prstGeom>
          <a:solidFill>
            <a:srgbClr val="92ACDA"/>
          </a:solidFill>
          <a:ln w="9525">
            <a:no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GB" altLang="en-US" sz="1800" dirty="0">
                <a:solidFill>
                  <a:srgbClr val="000000"/>
                </a:solidFill>
              </a:rPr>
              <a:t>Culture that encourages staff to raise concerns</a:t>
            </a:r>
          </a:p>
        </p:txBody>
      </p:sp>
      <p:sp>
        <p:nvSpPr>
          <p:cNvPr id="12" name="Oval 13">
            <a:extLst>
              <a:ext uri="{FF2B5EF4-FFF2-40B4-BE49-F238E27FC236}">
                <a16:creationId xmlns:a16="http://schemas.microsoft.com/office/drawing/2014/main" id="{2AE96788-9F17-B57D-1207-B9D8A3E3EA34}"/>
              </a:ext>
            </a:extLst>
          </p:cNvPr>
          <p:cNvSpPr>
            <a:spLocks noChangeArrowheads="1"/>
          </p:cNvSpPr>
          <p:nvPr/>
        </p:nvSpPr>
        <p:spPr bwMode="auto">
          <a:xfrm>
            <a:off x="2018128" y="4774849"/>
            <a:ext cx="2305050" cy="647700"/>
          </a:xfrm>
          <a:prstGeom prst="ellipse">
            <a:avLst/>
          </a:prstGeom>
          <a:solidFill>
            <a:srgbClr val="92D050"/>
          </a:solidFill>
          <a:ln w="9525">
            <a:no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GB" altLang="en-US" sz="1800" dirty="0">
                <a:solidFill>
                  <a:srgbClr val="000000"/>
                </a:solidFill>
              </a:rPr>
              <a:t>Culture of listening</a:t>
            </a:r>
          </a:p>
        </p:txBody>
      </p:sp>
      <p:sp>
        <p:nvSpPr>
          <p:cNvPr id="13" name="Oval 8">
            <a:extLst>
              <a:ext uri="{FF2B5EF4-FFF2-40B4-BE49-F238E27FC236}">
                <a16:creationId xmlns:a16="http://schemas.microsoft.com/office/drawing/2014/main" id="{C84C3809-CBE1-DA81-307E-388278F9B64E}"/>
              </a:ext>
            </a:extLst>
          </p:cNvPr>
          <p:cNvSpPr>
            <a:spLocks noChangeArrowheads="1"/>
          </p:cNvSpPr>
          <p:nvPr/>
        </p:nvSpPr>
        <p:spPr bwMode="auto">
          <a:xfrm>
            <a:off x="2890900" y="6016172"/>
            <a:ext cx="3095159" cy="647700"/>
          </a:xfrm>
          <a:prstGeom prst="ellipse">
            <a:avLst/>
          </a:prstGeom>
          <a:solidFill>
            <a:schemeClr val="accent4">
              <a:lumMod val="60000"/>
              <a:lumOff val="40000"/>
            </a:schemeClr>
          </a:solidFill>
          <a:ln w="9525">
            <a:no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GB" altLang="en-US" sz="1800" dirty="0">
                <a:solidFill>
                  <a:srgbClr val="000000"/>
                </a:solidFill>
              </a:rPr>
              <a:t>Appropriate training and supervision</a:t>
            </a:r>
          </a:p>
        </p:txBody>
      </p:sp>
      <p:sp>
        <p:nvSpPr>
          <p:cNvPr id="14" name="Oval 7">
            <a:extLst>
              <a:ext uri="{FF2B5EF4-FFF2-40B4-BE49-F238E27FC236}">
                <a16:creationId xmlns:a16="http://schemas.microsoft.com/office/drawing/2014/main" id="{67E1EF69-2173-B97D-81F4-7D5E6AC906B8}"/>
              </a:ext>
            </a:extLst>
          </p:cNvPr>
          <p:cNvSpPr>
            <a:spLocks noChangeArrowheads="1"/>
          </p:cNvSpPr>
          <p:nvPr/>
        </p:nvSpPr>
        <p:spPr bwMode="auto">
          <a:xfrm>
            <a:off x="4593758" y="4774849"/>
            <a:ext cx="3239449" cy="908864"/>
          </a:xfrm>
          <a:prstGeom prst="ellipse">
            <a:avLst/>
          </a:prstGeom>
          <a:solidFill>
            <a:srgbClr val="F977F0"/>
          </a:solidFill>
          <a:ln w="9525">
            <a:noFill/>
            <a:round/>
            <a:headEnd/>
            <a:tailEnd/>
          </a:ln>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GB" altLang="en-US" sz="1800" dirty="0">
                <a:solidFill>
                  <a:srgbClr val="000000"/>
                </a:solidFill>
              </a:rPr>
              <a:t>Clear roles and responsibilities</a:t>
            </a:r>
          </a:p>
        </p:txBody>
      </p:sp>
      <p:sp>
        <p:nvSpPr>
          <p:cNvPr id="15" name="Oval 14">
            <a:extLst>
              <a:ext uri="{FF2B5EF4-FFF2-40B4-BE49-F238E27FC236}">
                <a16:creationId xmlns:a16="http://schemas.microsoft.com/office/drawing/2014/main" id="{F949D6B9-578D-67A3-FF80-AF4E738DFDAE}"/>
              </a:ext>
            </a:extLst>
          </p:cNvPr>
          <p:cNvSpPr>
            <a:spLocks noChangeArrowheads="1"/>
          </p:cNvSpPr>
          <p:nvPr/>
        </p:nvSpPr>
        <p:spPr bwMode="auto">
          <a:xfrm>
            <a:off x="7090098" y="5641653"/>
            <a:ext cx="3223456" cy="836521"/>
          </a:xfrm>
          <a:prstGeom prst="ellipse">
            <a:avLst/>
          </a:prstGeom>
          <a:solidFill>
            <a:srgbClr val="92ACDA"/>
          </a:solidFill>
          <a:ln w="9525">
            <a:noFill/>
            <a:round/>
            <a:headEnd/>
            <a:tailEnd/>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defRPr/>
            </a:pPr>
            <a:r>
              <a:rPr lang="en-GB" altLang="en-US" sz="1800" dirty="0">
                <a:solidFill>
                  <a:srgbClr val="000000"/>
                </a:solidFill>
              </a:rPr>
              <a:t>Effective and well understood policies &amp; procedures</a:t>
            </a:r>
          </a:p>
        </p:txBody>
      </p:sp>
    </p:spTree>
    <p:extLst>
      <p:ext uri="{BB962C8B-B14F-4D97-AF65-F5344CB8AC3E}">
        <p14:creationId xmlns:p14="http://schemas.microsoft.com/office/powerpoint/2010/main" val="385582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D1371-7D70-F455-9ACA-9A8934E6A4CB}"/>
              </a:ext>
            </a:extLst>
          </p:cNvPr>
          <p:cNvSpPr>
            <a:spLocks noGrp="1"/>
          </p:cNvSpPr>
          <p:nvPr>
            <p:ph type="title"/>
          </p:nvPr>
        </p:nvSpPr>
        <p:spPr/>
        <p:txBody>
          <a:bodyPr/>
          <a:lstStyle/>
          <a:p>
            <a:r>
              <a:rPr lang="en-US" i="0"/>
              <a:t>Thank you</a:t>
            </a:r>
            <a:br>
              <a:rPr lang="en-US" i="0"/>
            </a:br>
            <a:r>
              <a:rPr lang="en-US" i="0"/>
              <a:t>For more information please visit </a:t>
            </a:r>
            <a:br>
              <a:rPr lang="en-US" i="0"/>
            </a:br>
            <a:r>
              <a:rPr lang="en-US" i="0">
                <a:hlinkClick r:id="rId2"/>
              </a:rPr>
              <a:t>www.scie.org.uk</a:t>
            </a:r>
            <a:r>
              <a:rPr lang="en-US" i="0"/>
              <a:t> </a:t>
            </a:r>
          </a:p>
        </p:txBody>
      </p:sp>
    </p:spTree>
    <p:extLst>
      <p:ext uri="{BB962C8B-B14F-4D97-AF65-F5344CB8AC3E}">
        <p14:creationId xmlns:p14="http://schemas.microsoft.com/office/powerpoint/2010/main" val="2758993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57D5C-9497-447B-896D-4437CDE0224A}"/>
              </a:ext>
            </a:extLst>
          </p:cNvPr>
          <p:cNvSpPr>
            <a:spLocks noGrp="1"/>
          </p:cNvSpPr>
          <p:nvPr>
            <p:ph type="title"/>
          </p:nvPr>
        </p:nvSpPr>
        <p:spPr/>
        <p:txBody>
          <a:bodyPr>
            <a:normAutofit/>
          </a:bodyPr>
          <a:lstStyle/>
          <a:p>
            <a:r>
              <a:rPr lang="en-GB" sz="3600" b="1" dirty="0">
                <a:latin typeface="+mn-lt"/>
              </a:rPr>
              <a:t>Summary of key law and guidance </a:t>
            </a:r>
            <a:r>
              <a:rPr lang="en-GB" sz="3600" b="1" i="1" dirty="0">
                <a:latin typeface="+mn-lt"/>
              </a:rPr>
              <a:t>(adult )</a:t>
            </a:r>
            <a:endParaRPr lang="en-GB" sz="3600" b="1" dirty="0">
              <a:latin typeface="+mn-lt"/>
            </a:endParaRPr>
          </a:p>
        </p:txBody>
      </p:sp>
      <p:sp>
        <p:nvSpPr>
          <p:cNvPr id="3" name="Content Placeholder 2">
            <a:extLst>
              <a:ext uri="{FF2B5EF4-FFF2-40B4-BE49-F238E27FC236}">
                <a16:creationId xmlns:a16="http://schemas.microsoft.com/office/drawing/2014/main" id="{E6D15A25-7176-1BD6-6DB6-A7F6530B2BD1}"/>
              </a:ext>
            </a:extLst>
          </p:cNvPr>
          <p:cNvSpPr>
            <a:spLocks noGrp="1"/>
          </p:cNvSpPr>
          <p:nvPr>
            <p:ph idx="1"/>
          </p:nvPr>
        </p:nvSpPr>
        <p:spPr/>
        <p:txBody>
          <a:bodyPr/>
          <a:lstStyle/>
          <a:p>
            <a:endParaRPr lang="en-GB"/>
          </a:p>
        </p:txBody>
      </p:sp>
      <p:graphicFrame>
        <p:nvGraphicFramePr>
          <p:cNvPr id="5" name="Table 5">
            <a:extLst>
              <a:ext uri="{FF2B5EF4-FFF2-40B4-BE49-F238E27FC236}">
                <a16:creationId xmlns:a16="http://schemas.microsoft.com/office/drawing/2014/main" id="{F7760F28-7E58-7C68-006D-B036A74F500A}"/>
              </a:ext>
            </a:extLst>
          </p:cNvPr>
          <p:cNvGraphicFramePr>
            <a:graphicFrameLocks noGrp="1"/>
          </p:cNvGraphicFramePr>
          <p:nvPr>
            <p:extLst>
              <p:ext uri="{D42A27DB-BD31-4B8C-83A1-F6EECF244321}">
                <p14:modId xmlns:p14="http://schemas.microsoft.com/office/powerpoint/2010/main" val="1713081314"/>
              </p:ext>
            </p:extLst>
          </p:nvPr>
        </p:nvGraphicFramePr>
        <p:xfrm>
          <a:off x="771300" y="1022692"/>
          <a:ext cx="10198100" cy="5470022"/>
        </p:xfrm>
        <a:graphic>
          <a:graphicData uri="http://schemas.openxmlformats.org/drawingml/2006/table">
            <a:tbl>
              <a:tblPr firstRow="1" bandRow="1">
                <a:tableStyleId>{5C22544A-7EE6-4342-B048-85BDC9FD1C3A}</a:tableStyleId>
              </a:tblPr>
              <a:tblGrid>
                <a:gridCol w="2549525">
                  <a:extLst>
                    <a:ext uri="{9D8B030D-6E8A-4147-A177-3AD203B41FA5}">
                      <a16:colId xmlns:a16="http://schemas.microsoft.com/office/drawing/2014/main" val="355506754"/>
                    </a:ext>
                  </a:extLst>
                </a:gridCol>
                <a:gridCol w="2549525">
                  <a:extLst>
                    <a:ext uri="{9D8B030D-6E8A-4147-A177-3AD203B41FA5}">
                      <a16:colId xmlns:a16="http://schemas.microsoft.com/office/drawing/2014/main" val="2356767737"/>
                    </a:ext>
                  </a:extLst>
                </a:gridCol>
                <a:gridCol w="2549525">
                  <a:extLst>
                    <a:ext uri="{9D8B030D-6E8A-4147-A177-3AD203B41FA5}">
                      <a16:colId xmlns:a16="http://schemas.microsoft.com/office/drawing/2014/main" val="4064023471"/>
                    </a:ext>
                  </a:extLst>
                </a:gridCol>
                <a:gridCol w="2549525">
                  <a:extLst>
                    <a:ext uri="{9D8B030D-6E8A-4147-A177-3AD203B41FA5}">
                      <a16:colId xmlns:a16="http://schemas.microsoft.com/office/drawing/2014/main" val="564211831"/>
                    </a:ext>
                  </a:extLst>
                </a:gridCol>
              </a:tblGrid>
              <a:tr h="0">
                <a:tc>
                  <a:txBody>
                    <a:bodyPr/>
                    <a:lstStyle/>
                    <a:p>
                      <a:pPr algn="ctr"/>
                      <a:r>
                        <a:rPr lang="en-US" sz="1800" dirty="0"/>
                        <a:t>England</a:t>
                      </a:r>
                      <a:endParaRPr lang="en-GB" sz="1800" dirty="0"/>
                    </a:p>
                  </a:txBody>
                  <a:tcPr/>
                </a:tc>
                <a:tc>
                  <a:txBody>
                    <a:bodyPr/>
                    <a:lstStyle/>
                    <a:p>
                      <a:pPr algn="ctr"/>
                      <a:r>
                        <a:rPr lang="en-US" sz="1800" dirty="0"/>
                        <a:t>Scotland</a:t>
                      </a:r>
                      <a:endParaRPr lang="en-GB" sz="1800" dirty="0"/>
                    </a:p>
                  </a:txBody>
                  <a:tcPr/>
                </a:tc>
                <a:tc>
                  <a:txBody>
                    <a:bodyPr/>
                    <a:lstStyle/>
                    <a:p>
                      <a:pPr algn="ctr"/>
                      <a:r>
                        <a:rPr lang="en-US" sz="1800" dirty="0"/>
                        <a:t>Wales</a:t>
                      </a:r>
                      <a:endParaRPr lang="en-GB" sz="1800" dirty="0"/>
                    </a:p>
                  </a:txBody>
                  <a:tcPr/>
                </a:tc>
                <a:tc>
                  <a:txBody>
                    <a:bodyPr/>
                    <a:lstStyle/>
                    <a:p>
                      <a:pPr algn="ctr"/>
                      <a:r>
                        <a:rPr lang="en-US" sz="1800" dirty="0"/>
                        <a:t>Northern Ireland</a:t>
                      </a:r>
                      <a:endParaRPr lang="en-GB" sz="1800" dirty="0"/>
                    </a:p>
                  </a:txBody>
                  <a:tcPr/>
                </a:tc>
                <a:extLst>
                  <a:ext uri="{0D108BD9-81ED-4DB2-BD59-A6C34878D82A}">
                    <a16:rowId xmlns:a16="http://schemas.microsoft.com/office/drawing/2014/main" val="2138980099"/>
                  </a:ext>
                </a:extLst>
              </a:tr>
              <a:tr h="1647602">
                <a:tc>
                  <a:txBody>
                    <a:bodyPr/>
                    <a:lstStyle/>
                    <a:p>
                      <a:pPr algn="ctr"/>
                      <a:r>
                        <a:rPr lang="en-US" sz="1800" b="1" dirty="0">
                          <a:solidFill>
                            <a:schemeClr val="tx1"/>
                          </a:solidFill>
                        </a:rPr>
                        <a:t>The Care Act 2014</a:t>
                      </a:r>
                      <a:endParaRPr lang="en-GB" sz="1800" b="1" dirty="0">
                        <a:solidFill>
                          <a:schemeClr val="tx1"/>
                        </a:solidFill>
                      </a:endParaRPr>
                    </a:p>
                  </a:txBody>
                  <a:tcPr/>
                </a:tc>
                <a:tc>
                  <a:txBody>
                    <a:bodyPr/>
                    <a:lstStyle/>
                    <a:p>
                      <a:pPr algn="ctr"/>
                      <a:r>
                        <a:rPr lang="en-GB" sz="1800" b="1" dirty="0">
                          <a:solidFill>
                            <a:schemeClr val="tx1"/>
                          </a:solidFill>
                        </a:rPr>
                        <a:t>Adult Support and Protection ( Scotland Act ) 2007</a:t>
                      </a:r>
                    </a:p>
                  </a:txBody>
                  <a:tcPr/>
                </a:tc>
                <a:tc>
                  <a:txBody>
                    <a:bodyPr/>
                    <a:lstStyle/>
                    <a:p>
                      <a:pPr algn="ctr"/>
                      <a:r>
                        <a:rPr lang="en-US" sz="1800" b="1" dirty="0">
                          <a:solidFill>
                            <a:schemeClr val="tx1"/>
                          </a:solidFill>
                        </a:rPr>
                        <a:t>Social Services Wellbeing Act 2014</a:t>
                      </a:r>
                      <a:endParaRPr lang="en-GB" sz="1800" b="1" dirty="0">
                        <a:solidFill>
                          <a:schemeClr val="tx1"/>
                        </a:solidFill>
                      </a:endParaRPr>
                    </a:p>
                  </a:txBody>
                  <a:tcPr/>
                </a:tc>
                <a:tc>
                  <a:txBody>
                    <a:bodyPr/>
                    <a:lstStyle/>
                    <a:p>
                      <a:pPr algn="ctr"/>
                      <a:r>
                        <a:rPr lang="en-US" sz="1800" dirty="0">
                          <a:solidFill>
                            <a:schemeClr val="tx1"/>
                          </a:solidFill>
                          <a:latin typeface="+mn-lt"/>
                        </a:rPr>
                        <a:t>Adult Safeguarding Prevention and Protection in Partnership Policy 2015</a:t>
                      </a:r>
                      <a:endParaRPr lang="en-GB" sz="1800" b="1" dirty="0">
                        <a:solidFill>
                          <a:schemeClr val="tx1"/>
                        </a:solidFill>
                      </a:endParaRPr>
                    </a:p>
                  </a:txBody>
                  <a:tcPr/>
                </a:tc>
                <a:extLst>
                  <a:ext uri="{0D108BD9-81ED-4DB2-BD59-A6C34878D82A}">
                    <a16:rowId xmlns:a16="http://schemas.microsoft.com/office/drawing/2014/main" val="1049469355"/>
                  </a:ext>
                </a:extLst>
              </a:tr>
              <a:tr h="1728330">
                <a:tc>
                  <a:txBody>
                    <a:bodyPr/>
                    <a:lstStyle/>
                    <a:p>
                      <a:pPr algn="ctr"/>
                      <a:r>
                        <a:rPr lang="en-US" sz="1800" b="1" dirty="0">
                          <a:solidFill>
                            <a:schemeClr val="tx1"/>
                          </a:solidFill>
                        </a:rPr>
                        <a:t>Mental Capacity Act  2005</a:t>
                      </a:r>
                      <a:endParaRPr lang="en-GB" sz="1800" b="1" dirty="0">
                        <a:solidFill>
                          <a:schemeClr val="tx1"/>
                        </a:solidFill>
                      </a:endParaRPr>
                    </a:p>
                  </a:txBody>
                  <a:tcPr/>
                </a:tc>
                <a:tc>
                  <a:txBody>
                    <a:bodyPr/>
                    <a:lstStyle/>
                    <a:p>
                      <a:pPr algn="ctr"/>
                      <a:r>
                        <a:rPr lang="en-GB" sz="1800" b="1" dirty="0">
                          <a:solidFill>
                            <a:schemeClr val="tx1"/>
                          </a:solidFill>
                        </a:rPr>
                        <a:t>Adults with Incapacity (Scotland) Act 2000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Mental Capacity Act  2005</a:t>
                      </a:r>
                      <a:endParaRPr lang="en-GB" sz="1800" b="1" dirty="0">
                        <a:solidFill>
                          <a:schemeClr val="tx1"/>
                        </a:solidFill>
                      </a:endParaRPr>
                    </a:p>
                    <a:p>
                      <a:pPr algn="ctr"/>
                      <a:endParaRPr lang="en-GB" sz="1800" b="1" dirty="0">
                        <a:solidFill>
                          <a:schemeClr val="tx1"/>
                        </a:solidFill>
                      </a:endParaRPr>
                    </a:p>
                  </a:txBody>
                  <a:tcPr/>
                </a:tc>
                <a:tc>
                  <a:txBody>
                    <a:bodyPr/>
                    <a:lstStyle/>
                    <a:p>
                      <a:pPr algn="ctr"/>
                      <a:r>
                        <a:rPr lang="en-GB" sz="1800" b="1" dirty="0">
                          <a:solidFill>
                            <a:schemeClr val="tx1"/>
                          </a:solidFill>
                        </a:rPr>
                        <a:t>Mental Capacity ( N Ireland) 2016</a:t>
                      </a:r>
                    </a:p>
                  </a:txBody>
                  <a:tcPr/>
                </a:tc>
                <a:extLst>
                  <a:ext uri="{0D108BD9-81ED-4DB2-BD59-A6C34878D82A}">
                    <a16:rowId xmlns:a16="http://schemas.microsoft.com/office/drawing/2014/main" val="4272820623"/>
                  </a:ext>
                </a:extLst>
              </a:tr>
              <a:tr h="1728330">
                <a:tc>
                  <a:txBody>
                    <a:bodyPr/>
                    <a:lstStyle/>
                    <a:p>
                      <a:pPr algn="ctr"/>
                      <a:r>
                        <a:rPr lang="en-GB" sz="1800" b="0" dirty="0">
                          <a:solidFill>
                            <a:schemeClr val="tx1"/>
                          </a:solidFill>
                        </a:rPr>
                        <a:t>Care Act Guidance 2014 (updated 2023)</a:t>
                      </a:r>
                    </a:p>
                  </a:txBody>
                  <a:tcPr/>
                </a:tc>
                <a:tc>
                  <a:txBody>
                    <a:bodyPr/>
                    <a:lstStyle/>
                    <a:p>
                      <a:pPr algn="ctr"/>
                      <a:r>
                        <a:rPr lang="en-GB" sz="1800" b="0" dirty="0">
                          <a:solidFill>
                            <a:schemeClr val="tx1"/>
                          </a:solidFill>
                        </a:rPr>
                        <a:t>Adult support and protection (Scotland) 2007 Code of practice</a:t>
                      </a:r>
                    </a:p>
                  </a:txBody>
                  <a:tcPr/>
                </a:tc>
                <a:tc>
                  <a:txBody>
                    <a:bodyPr/>
                    <a:lstStyle/>
                    <a:p>
                      <a:pPr algn="ctr"/>
                      <a:r>
                        <a:rPr lang="en-US" sz="1800" b="0" dirty="0">
                          <a:solidFill>
                            <a:schemeClr val="tx1"/>
                          </a:solidFill>
                        </a:rPr>
                        <a:t>Social Services Wellbeing Act regulations</a:t>
                      </a:r>
                      <a:endParaRPr lang="en-GB" sz="1800" b="0" dirty="0">
                        <a:solidFill>
                          <a:schemeClr val="tx1"/>
                        </a:solidFill>
                      </a:endParaRPr>
                    </a:p>
                  </a:txBody>
                  <a:tcPr/>
                </a:tc>
                <a:tc>
                  <a:txBody>
                    <a:bodyPr/>
                    <a:lstStyle/>
                    <a:p>
                      <a:pPr algn="ctr"/>
                      <a:endParaRPr lang="en-GB" sz="1800" b="0" dirty="0">
                        <a:solidFill>
                          <a:schemeClr val="tx1"/>
                        </a:solidFill>
                      </a:endParaRPr>
                    </a:p>
                  </a:txBody>
                  <a:tcPr/>
                </a:tc>
                <a:extLst>
                  <a:ext uri="{0D108BD9-81ED-4DB2-BD59-A6C34878D82A}">
                    <a16:rowId xmlns:a16="http://schemas.microsoft.com/office/drawing/2014/main" val="1962050022"/>
                  </a:ext>
                </a:extLst>
              </a:tr>
            </a:tbl>
          </a:graphicData>
        </a:graphic>
      </p:graphicFrame>
    </p:spTree>
    <p:extLst>
      <p:ext uri="{BB962C8B-B14F-4D97-AF65-F5344CB8AC3E}">
        <p14:creationId xmlns:p14="http://schemas.microsoft.com/office/powerpoint/2010/main" val="2962532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B65F-98D6-9814-B7DC-ED051BE56BC6}"/>
              </a:ext>
            </a:extLst>
          </p:cNvPr>
          <p:cNvSpPr>
            <a:spLocks noGrp="1"/>
          </p:cNvSpPr>
          <p:nvPr>
            <p:ph type="title"/>
          </p:nvPr>
        </p:nvSpPr>
        <p:spPr/>
        <p:txBody>
          <a:bodyPr/>
          <a:lstStyle/>
          <a:p>
            <a:r>
              <a:rPr lang="en-GB" dirty="0"/>
              <a:t>Safeguarding Adults, England 23-24 </a:t>
            </a:r>
          </a:p>
        </p:txBody>
      </p:sp>
      <p:sp>
        <p:nvSpPr>
          <p:cNvPr id="3" name="Content Placeholder 2">
            <a:extLst>
              <a:ext uri="{FF2B5EF4-FFF2-40B4-BE49-F238E27FC236}">
                <a16:creationId xmlns:a16="http://schemas.microsoft.com/office/drawing/2014/main" id="{68FA25B8-8E53-F6B4-300C-49B41ADFCA5B}"/>
              </a:ext>
            </a:extLst>
          </p:cNvPr>
          <p:cNvSpPr>
            <a:spLocks noGrp="1"/>
          </p:cNvSpPr>
          <p:nvPr>
            <p:ph idx="1"/>
          </p:nvPr>
        </p:nvSpPr>
        <p:spPr/>
        <p:txBody>
          <a:bodyPr>
            <a:normAutofit fontScale="70000" lnSpcReduction="20000"/>
          </a:bodyPr>
          <a:lstStyle/>
          <a:p>
            <a:pPr algn="l"/>
            <a:r>
              <a:rPr lang="en-GB" b="1" i="0" dirty="0">
                <a:effectLst/>
                <a:latin typeface="Frutiger W01"/>
              </a:rPr>
              <a:t>Section 42 Enquiries</a:t>
            </a:r>
          </a:p>
          <a:p>
            <a:pPr algn="l"/>
            <a:r>
              <a:rPr lang="en-GB" b="0" i="0" dirty="0">
                <a:solidFill>
                  <a:srgbClr val="3F525F"/>
                </a:solidFill>
                <a:effectLst/>
                <a:latin typeface="Frutiger W01"/>
              </a:rPr>
              <a:t>The S42(1) criteria state that where there is </a:t>
            </a:r>
            <a:r>
              <a:rPr lang="en-GB" b="0" i="1" dirty="0">
                <a:solidFill>
                  <a:srgbClr val="3F525F"/>
                </a:solidFill>
                <a:effectLst/>
                <a:latin typeface="Frutiger W01"/>
              </a:rPr>
              <a:t>reasonable cause to suspect</a:t>
            </a:r>
            <a:r>
              <a:rPr lang="en-GB" b="0" i="0" dirty="0">
                <a:solidFill>
                  <a:srgbClr val="3F525F"/>
                </a:solidFill>
                <a:effectLst/>
                <a:latin typeface="Frutiger W01"/>
              </a:rPr>
              <a:t>:</a:t>
            </a:r>
          </a:p>
          <a:p>
            <a:pPr algn="l"/>
            <a:r>
              <a:rPr lang="en-GB" b="0" i="0" dirty="0">
                <a:solidFill>
                  <a:srgbClr val="3F525F"/>
                </a:solidFill>
                <a:effectLst/>
                <a:latin typeface="Frutiger W01"/>
              </a:rPr>
              <a:t>(a) the adult has needs for care AND support (whether or not the authority is meeting any of those needs)</a:t>
            </a:r>
          </a:p>
          <a:p>
            <a:pPr algn="l"/>
            <a:r>
              <a:rPr lang="en-GB" b="0" i="0" dirty="0">
                <a:solidFill>
                  <a:srgbClr val="3F525F"/>
                </a:solidFill>
                <a:effectLst/>
                <a:latin typeface="Frutiger W01"/>
              </a:rPr>
              <a:t>AND</a:t>
            </a:r>
          </a:p>
          <a:p>
            <a:pPr algn="l"/>
            <a:r>
              <a:rPr lang="en-GB" b="0" i="0" dirty="0">
                <a:solidFill>
                  <a:srgbClr val="3F525F"/>
                </a:solidFill>
                <a:effectLst/>
                <a:latin typeface="Frutiger W01"/>
              </a:rPr>
              <a:t>(b) the adult is experiencing, or is at risk of, abuse or neglect</a:t>
            </a:r>
          </a:p>
          <a:p>
            <a:pPr algn="l"/>
            <a:r>
              <a:rPr lang="en-GB" b="0" i="0" dirty="0">
                <a:solidFill>
                  <a:srgbClr val="3F525F"/>
                </a:solidFill>
                <a:effectLst/>
                <a:latin typeface="Frutiger W01"/>
              </a:rPr>
              <a:t>AND</a:t>
            </a:r>
          </a:p>
          <a:p>
            <a:pPr algn="l"/>
            <a:r>
              <a:rPr lang="en-GB" b="0" i="0" dirty="0">
                <a:solidFill>
                  <a:srgbClr val="3F525F"/>
                </a:solidFill>
                <a:effectLst/>
                <a:latin typeface="Frutiger W01"/>
              </a:rPr>
              <a:t>(c) as a result of those needs is unable to protect himself or herself against the abuse or neglect or the risk of it.</a:t>
            </a:r>
          </a:p>
          <a:p>
            <a:pPr algn="l"/>
            <a:r>
              <a:rPr lang="en-GB" b="0" i="0" dirty="0">
                <a:solidFill>
                  <a:srgbClr val="3F525F"/>
                </a:solidFill>
                <a:effectLst/>
                <a:latin typeface="Frutiger W01"/>
              </a:rPr>
              <a:t>Then, where ALL the S42(1) criteria are met, the enquiry and decision on what action to take (including taking no action) will follow under the duty to make enquiries described in S42(2) and should be reported as a Section 42 Enquiry in the SAC.</a:t>
            </a:r>
          </a:p>
          <a:p>
            <a:pPr algn="l"/>
            <a:r>
              <a:rPr lang="en-GB" b="0" i="0" dirty="0">
                <a:solidFill>
                  <a:srgbClr val="3F525F"/>
                </a:solidFill>
                <a:effectLst/>
                <a:latin typeface="Frutiger W01"/>
              </a:rPr>
              <a:t>Information gathering is done under the duty described in S42(1). The S42(2) safeguarding enquiry that is triggered when the S42(1) criteria are met is set out in the Care Act as follows:</a:t>
            </a:r>
          </a:p>
          <a:p>
            <a:pPr algn="l"/>
            <a:r>
              <a:rPr lang="en-GB" b="0" i="0" dirty="0">
                <a:solidFill>
                  <a:srgbClr val="3F525F"/>
                </a:solidFill>
                <a:effectLst/>
                <a:latin typeface="Frutiger W01"/>
              </a:rPr>
              <a:t>‘The local authority must make (or cause to be made) whatever enquiries it thinks necessary to enable it to decide whether any action should be taken in the adult’s case (whether under this Part or otherwise) and, if so, what and by whom’ (Care Act, 2014, S42(2)). An enquiry could range from a conversation with the adult to a more formal multi-agency plan or course of action.</a:t>
            </a:r>
          </a:p>
          <a:p>
            <a:pPr algn="l"/>
            <a:r>
              <a:rPr lang="en-GB" b="0" i="0" dirty="0">
                <a:solidFill>
                  <a:srgbClr val="3F525F"/>
                </a:solidFill>
                <a:effectLst/>
                <a:latin typeface="Frutiger W01"/>
              </a:rPr>
              <a:t>The duty to make enquiries under S42(2) is not a prescriptive process in the way it was before the Care Act (2014) but consists of activity to inform decision-making and the actions to be taken.</a:t>
            </a:r>
          </a:p>
          <a:p>
            <a:endParaRPr lang="en-GB" dirty="0"/>
          </a:p>
        </p:txBody>
      </p:sp>
    </p:spTree>
    <p:extLst>
      <p:ext uri="{BB962C8B-B14F-4D97-AF65-F5344CB8AC3E}">
        <p14:creationId xmlns:p14="http://schemas.microsoft.com/office/powerpoint/2010/main" val="1443503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311A-DFE7-EABE-33A5-AAE09420072B}"/>
              </a:ext>
            </a:extLst>
          </p:cNvPr>
          <p:cNvSpPr>
            <a:spLocks noGrp="1"/>
          </p:cNvSpPr>
          <p:nvPr>
            <p:ph type="title"/>
          </p:nvPr>
        </p:nvSpPr>
        <p:spPr/>
        <p:txBody>
          <a:bodyPr>
            <a:normAutofit fontScale="90000"/>
          </a:bodyPr>
          <a:lstStyle/>
          <a:p>
            <a:r>
              <a:rPr lang="en-GB" dirty="0"/>
              <a:t>Adult safeguarding data (England)</a:t>
            </a:r>
            <a:br>
              <a:rPr lang="en-GB" dirty="0"/>
            </a:br>
            <a:br>
              <a:rPr lang="en-GB" dirty="0"/>
            </a:br>
            <a:endParaRPr lang="en-GB" dirty="0"/>
          </a:p>
        </p:txBody>
      </p:sp>
      <p:graphicFrame>
        <p:nvGraphicFramePr>
          <p:cNvPr id="4" name="Content Placeholder 3">
            <a:extLst>
              <a:ext uri="{FF2B5EF4-FFF2-40B4-BE49-F238E27FC236}">
                <a16:creationId xmlns:a16="http://schemas.microsoft.com/office/drawing/2014/main" id="{EE5411C4-F4AE-3509-8007-6E37FCB7C60B}"/>
              </a:ext>
            </a:extLst>
          </p:cNvPr>
          <p:cNvGraphicFramePr>
            <a:graphicFrameLocks noGrp="1"/>
          </p:cNvGraphicFramePr>
          <p:nvPr>
            <p:ph idx="1"/>
            <p:extLst>
              <p:ext uri="{D42A27DB-BD31-4B8C-83A1-F6EECF244321}">
                <p14:modId xmlns:p14="http://schemas.microsoft.com/office/powerpoint/2010/main" val="3798469196"/>
              </p:ext>
            </p:extLst>
          </p:nvPr>
        </p:nvGraphicFramePr>
        <p:xfrm>
          <a:off x="720725" y="1989138"/>
          <a:ext cx="9312273" cy="2922223"/>
        </p:xfrm>
        <a:graphic>
          <a:graphicData uri="http://schemas.openxmlformats.org/drawingml/2006/table">
            <a:tbl>
              <a:tblPr firstRow="1" bandRow="1">
                <a:tableStyleId>{5C22544A-7EE6-4342-B048-85BDC9FD1C3A}</a:tableStyleId>
              </a:tblPr>
              <a:tblGrid>
                <a:gridCol w="1257914">
                  <a:extLst>
                    <a:ext uri="{9D8B030D-6E8A-4147-A177-3AD203B41FA5}">
                      <a16:colId xmlns:a16="http://schemas.microsoft.com/office/drawing/2014/main" val="610690368"/>
                    </a:ext>
                  </a:extLst>
                </a:gridCol>
                <a:gridCol w="3686993">
                  <a:extLst>
                    <a:ext uri="{9D8B030D-6E8A-4147-A177-3AD203B41FA5}">
                      <a16:colId xmlns:a16="http://schemas.microsoft.com/office/drawing/2014/main" val="3633617058"/>
                    </a:ext>
                  </a:extLst>
                </a:gridCol>
                <a:gridCol w="4367366">
                  <a:extLst>
                    <a:ext uri="{9D8B030D-6E8A-4147-A177-3AD203B41FA5}">
                      <a16:colId xmlns:a16="http://schemas.microsoft.com/office/drawing/2014/main" val="3061517340"/>
                    </a:ext>
                  </a:extLst>
                </a:gridCol>
              </a:tblGrid>
              <a:tr h="749898">
                <a:tc>
                  <a:txBody>
                    <a:bodyPr/>
                    <a:lstStyle/>
                    <a:p>
                      <a:endParaRPr lang="en-GB"/>
                    </a:p>
                  </a:txBody>
                  <a:tcPr/>
                </a:tc>
                <a:tc>
                  <a:txBody>
                    <a:bodyPr/>
                    <a:lstStyle/>
                    <a:p>
                      <a:r>
                        <a:rPr lang="en-GB" dirty="0"/>
                        <a:t>Safeguarding concerns raised  ( per 100,000)</a:t>
                      </a:r>
                    </a:p>
                  </a:txBody>
                  <a:tcPr/>
                </a:tc>
                <a:tc>
                  <a:txBody>
                    <a:bodyPr/>
                    <a:lstStyle/>
                    <a:p>
                      <a:r>
                        <a:rPr lang="en-GB" dirty="0"/>
                        <a:t>Sec 42 and other enquiries commenced ( per 100,000)</a:t>
                      </a:r>
                    </a:p>
                  </a:txBody>
                  <a:tcPr/>
                </a:tc>
                <a:extLst>
                  <a:ext uri="{0D108BD9-81ED-4DB2-BD59-A6C34878D82A}">
                    <a16:rowId xmlns:a16="http://schemas.microsoft.com/office/drawing/2014/main" val="415325007"/>
                  </a:ext>
                </a:extLst>
              </a:tr>
              <a:tr h="434465">
                <a:tc>
                  <a:txBody>
                    <a:bodyPr/>
                    <a:lstStyle/>
                    <a:p>
                      <a:r>
                        <a:rPr lang="en-GB" dirty="0"/>
                        <a:t>2023-4</a:t>
                      </a:r>
                    </a:p>
                  </a:txBody>
                  <a:tcPr/>
                </a:tc>
                <a:tc>
                  <a:txBody>
                    <a:bodyPr/>
                    <a:lstStyle/>
                    <a:p>
                      <a:r>
                        <a:rPr lang="en-GB" dirty="0"/>
                        <a:t>1361 ( 5%  increase )</a:t>
                      </a:r>
                    </a:p>
                  </a:txBody>
                  <a:tcPr/>
                </a:tc>
                <a:tc>
                  <a:txBody>
                    <a:bodyPr/>
                    <a:lstStyle/>
                    <a:p>
                      <a:r>
                        <a:rPr lang="en-GB" dirty="0"/>
                        <a:t>425</a:t>
                      </a:r>
                    </a:p>
                  </a:txBody>
                  <a:tcPr/>
                </a:tc>
                <a:extLst>
                  <a:ext uri="{0D108BD9-81ED-4DB2-BD59-A6C34878D82A}">
                    <a16:rowId xmlns:a16="http://schemas.microsoft.com/office/drawing/2014/main" val="536269189"/>
                  </a:ext>
                </a:extLst>
              </a:tr>
              <a:tr h="434465">
                <a:tc>
                  <a:txBody>
                    <a:bodyPr/>
                    <a:lstStyle/>
                    <a:p>
                      <a:r>
                        <a:rPr lang="en-GB" dirty="0"/>
                        <a:t>22/23 </a:t>
                      </a:r>
                    </a:p>
                  </a:txBody>
                  <a:tcPr/>
                </a:tc>
                <a:tc>
                  <a:txBody>
                    <a:bodyPr/>
                    <a:lstStyle/>
                    <a:p>
                      <a:r>
                        <a:rPr lang="en-GB" dirty="0"/>
                        <a:t>1313 </a:t>
                      </a:r>
                    </a:p>
                  </a:txBody>
                  <a:tcPr/>
                </a:tc>
                <a:tc>
                  <a:txBody>
                    <a:bodyPr/>
                    <a:lstStyle/>
                    <a:p>
                      <a:r>
                        <a:rPr lang="en-GB" dirty="0"/>
                        <a:t>427</a:t>
                      </a:r>
                    </a:p>
                  </a:txBody>
                  <a:tcPr/>
                </a:tc>
                <a:extLst>
                  <a:ext uri="{0D108BD9-81ED-4DB2-BD59-A6C34878D82A}">
                    <a16:rowId xmlns:a16="http://schemas.microsoft.com/office/drawing/2014/main" val="348175184"/>
                  </a:ext>
                </a:extLst>
              </a:tr>
              <a:tr h="434465">
                <a:tc>
                  <a:txBody>
                    <a:bodyPr/>
                    <a:lstStyle/>
                    <a:p>
                      <a:r>
                        <a:rPr lang="en-GB" dirty="0"/>
                        <a:t>21/22</a:t>
                      </a:r>
                    </a:p>
                  </a:txBody>
                  <a:tcPr/>
                </a:tc>
                <a:tc>
                  <a:txBody>
                    <a:bodyPr/>
                    <a:lstStyle/>
                    <a:p>
                      <a:r>
                        <a:rPr lang="en-GB" dirty="0"/>
                        <a:t>1218</a:t>
                      </a:r>
                    </a:p>
                  </a:txBody>
                  <a:tcPr/>
                </a:tc>
                <a:tc>
                  <a:txBody>
                    <a:bodyPr/>
                    <a:lstStyle/>
                    <a:p>
                      <a:r>
                        <a:rPr lang="en-GB" dirty="0"/>
                        <a:t>415</a:t>
                      </a:r>
                    </a:p>
                  </a:txBody>
                  <a:tcPr/>
                </a:tc>
                <a:extLst>
                  <a:ext uri="{0D108BD9-81ED-4DB2-BD59-A6C34878D82A}">
                    <a16:rowId xmlns:a16="http://schemas.microsoft.com/office/drawing/2014/main" val="896699819"/>
                  </a:ext>
                </a:extLst>
              </a:tr>
              <a:tr h="434465">
                <a:tc>
                  <a:txBody>
                    <a:bodyPr/>
                    <a:lstStyle/>
                    <a:p>
                      <a:r>
                        <a:rPr lang="en-GB" dirty="0"/>
                        <a:t>20/21</a:t>
                      </a:r>
                    </a:p>
                  </a:txBody>
                  <a:tcPr/>
                </a:tc>
                <a:tc>
                  <a:txBody>
                    <a:bodyPr/>
                    <a:lstStyle/>
                    <a:p>
                      <a:r>
                        <a:rPr lang="en-GB" dirty="0"/>
                        <a:t>1121</a:t>
                      </a:r>
                    </a:p>
                  </a:txBody>
                  <a:tcPr/>
                </a:tc>
                <a:tc>
                  <a:txBody>
                    <a:bodyPr/>
                    <a:lstStyle/>
                    <a:p>
                      <a:r>
                        <a:rPr lang="en-GB" dirty="0"/>
                        <a:t>380</a:t>
                      </a:r>
                    </a:p>
                  </a:txBody>
                  <a:tcPr/>
                </a:tc>
                <a:extLst>
                  <a:ext uri="{0D108BD9-81ED-4DB2-BD59-A6C34878D82A}">
                    <a16:rowId xmlns:a16="http://schemas.microsoft.com/office/drawing/2014/main" val="558748361"/>
                  </a:ext>
                </a:extLst>
              </a:tr>
              <a:tr h="434465">
                <a:tc>
                  <a:txBody>
                    <a:bodyPr/>
                    <a:lstStyle/>
                    <a:p>
                      <a:r>
                        <a:rPr lang="en-GB" dirty="0"/>
                        <a:t>19/20</a:t>
                      </a:r>
                    </a:p>
                  </a:txBody>
                  <a:tcPr/>
                </a:tc>
                <a:tc>
                  <a:txBody>
                    <a:bodyPr/>
                    <a:lstStyle/>
                    <a:p>
                      <a:r>
                        <a:rPr lang="en-GB" dirty="0"/>
                        <a:t>1074</a:t>
                      </a:r>
                    </a:p>
                  </a:txBody>
                  <a:tcPr/>
                </a:tc>
                <a:tc>
                  <a:txBody>
                    <a:bodyPr/>
                    <a:lstStyle/>
                    <a:p>
                      <a:r>
                        <a:rPr lang="en-GB" dirty="0"/>
                        <a:t>401</a:t>
                      </a:r>
                    </a:p>
                  </a:txBody>
                  <a:tcPr/>
                </a:tc>
                <a:extLst>
                  <a:ext uri="{0D108BD9-81ED-4DB2-BD59-A6C34878D82A}">
                    <a16:rowId xmlns:a16="http://schemas.microsoft.com/office/drawing/2014/main" val="319097470"/>
                  </a:ext>
                </a:extLst>
              </a:tr>
            </a:tbl>
          </a:graphicData>
        </a:graphic>
      </p:graphicFrame>
    </p:spTree>
    <p:extLst>
      <p:ext uri="{BB962C8B-B14F-4D97-AF65-F5344CB8AC3E}">
        <p14:creationId xmlns:p14="http://schemas.microsoft.com/office/powerpoint/2010/main" val="942886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4CF7-C33E-0AA6-067E-D33B61D22D9D}"/>
              </a:ext>
            </a:extLst>
          </p:cNvPr>
          <p:cNvSpPr>
            <a:spLocks noGrp="1"/>
          </p:cNvSpPr>
          <p:nvPr>
            <p:ph type="title"/>
          </p:nvPr>
        </p:nvSpPr>
        <p:spPr>
          <a:xfrm>
            <a:off x="720439" y="409216"/>
            <a:ext cx="9311999" cy="656832"/>
          </a:xfrm>
        </p:spPr>
        <p:txBody>
          <a:bodyPr/>
          <a:lstStyle/>
          <a:p>
            <a:r>
              <a:rPr lang="en-US" dirty="0"/>
              <a:t>Statistics </a:t>
            </a:r>
            <a:r>
              <a:rPr lang="en-US" dirty="0" err="1"/>
              <a:t>contd</a:t>
            </a:r>
            <a:r>
              <a:rPr lang="en-US" dirty="0"/>
              <a:t>:</a:t>
            </a:r>
          </a:p>
        </p:txBody>
      </p:sp>
      <p:sp>
        <p:nvSpPr>
          <p:cNvPr id="3" name="Content Placeholder 2">
            <a:extLst>
              <a:ext uri="{FF2B5EF4-FFF2-40B4-BE49-F238E27FC236}">
                <a16:creationId xmlns:a16="http://schemas.microsoft.com/office/drawing/2014/main" id="{6555DB14-3CE5-2B23-46FB-672AB115F9D8}"/>
              </a:ext>
            </a:extLst>
          </p:cNvPr>
          <p:cNvSpPr>
            <a:spLocks noGrp="1"/>
          </p:cNvSpPr>
          <p:nvPr>
            <p:ph idx="1"/>
          </p:nvPr>
        </p:nvSpPr>
        <p:spPr>
          <a:xfrm>
            <a:off x="720439" y="1219200"/>
            <a:ext cx="9311999" cy="4901168"/>
          </a:xfrm>
        </p:spPr>
        <p:txBody>
          <a:bodyPr>
            <a:normAutofit fontScale="70000" lnSpcReduction="20000"/>
          </a:bodyPr>
          <a:lstStyle/>
          <a:p>
            <a:r>
              <a:rPr lang="en-GB" dirty="0"/>
              <a:t>63% of adult safeguarding concerns are for people aged </a:t>
            </a:r>
          </a:p>
          <a:p>
            <a:r>
              <a:rPr lang="en-GB" dirty="0"/>
              <a:t>1 in every 42 adults aged 85+ have required safeguarding enquiries (Age UK, 2018)</a:t>
            </a:r>
          </a:p>
          <a:p>
            <a:r>
              <a:rPr lang="en-GB" i="0" dirty="0">
                <a:solidFill>
                  <a:srgbClr val="231F20"/>
                </a:solidFill>
                <a:effectLst/>
                <a:latin typeface="Frutiger W01"/>
              </a:rPr>
              <a:t>Section 42 enquiries</a:t>
            </a:r>
          </a:p>
          <a:p>
            <a:r>
              <a:rPr lang="en-GB" i="0" dirty="0">
                <a:solidFill>
                  <a:srgbClr val="231F20"/>
                </a:solidFill>
                <a:effectLst/>
                <a:latin typeface="Frutiger W01"/>
              </a:rPr>
              <a:t>The number of enquiries that commenced under Section 42 of the Care Act 2014 during the year increased by 6% to an estimated 161,925, following a similar decrease the previous year, and involved 129,685 individuals. (NHS Digital 21/22)</a:t>
            </a:r>
          </a:p>
          <a:p>
            <a:r>
              <a:rPr lang="en-GB" i="0" dirty="0">
                <a:solidFill>
                  <a:srgbClr val="231F20"/>
                </a:solidFill>
                <a:effectLst/>
                <a:latin typeface="Frutiger W01"/>
              </a:rPr>
              <a:t>Section 42 enquiries</a:t>
            </a:r>
          </a:p>
          <a:p>
            <a:r>
              <a:rPr lang="en-GB" i="0" dirty="0">
                <a:solidFill>
                  <a:srgbClr val="231F20"/>
                </a:solidFill>
                <a:effectLst/>
                <a:latin typeface="Frutiger W01"/>
              </a:rPr>
              <a:t>The number of enquiries that commenced under Section 42 of the Care Act 2014 during the year increased by 7% to an estimated 173,280, this was a slightly higher increase in growth rate from the previous year, and involved 136,865 individuals. (NHS Digital, 2022/23)</a:t>
            </a:r>
          </a:p>
          <a:p>
            <a:r>
              <a:rPr lang="en-GB" b="1" i="0" dirty="0">
                <a:solidFill>
                  <a:srgbClr val="231F20"/>
                </a:solidFill>
                <a:effectLst/>
                <a:latin typeface="Frutiger W01"/>
              </a:rPr>
              <a:t>Section 42 enquiries</a:t>
            </a:r>
          </a:p>
          <a:p>
            <a:r>
              <a:rPr lang="en-GB" b="0" i="0" dirty="0">
                <a:solidFill>
                  <a:srgbClr val="231F20"/>
                </a:solidFill>
                <a:effectLst/>
                <a:latin typeface="Frutiger W01"/>
              </a:rPr>
              <a:t>The number of enquiries that commenced under Section 42 of the Care Act 2014 during the year increased by 2% to an estimated 176,560, and involved 141,080 individuals (an increase of 3% from 2022-23). (NHS Digital, 23/24)</a:t>
            </a:r>
          </a:p>
          <a:p>
            <a:br>
              <a:rPr lang="en-GB" dirty="0"/>
            </a:br>
            <a:endParaRPr lang="en-GB" i="0" dirty="0">
              <a:solidFill>
                <a:srgbClr val="231F20"/>
              </a:solidFill>
              <a:effectLst/>
              <a:latin typeface="Frutiger W01"/>
            </a:endParaRPr>
          </a:p>
          <a:p>
            <a:r>
              <a:rPr lang="en-GB" i="0" dirty="0">
                <a:solidFill>
                  <a:srgbClr val="231F20"/>
                </a:solidFill>
                <a:effectLst/>
                <a:latin typeface="Frutiger W01"/>
              </a:rPr>
              <a:t>Type and location of risk</a:t>
            </a:r>
          </a:p>
          <a:p>
            <a:r>
              <a:rPr lang="en-GB" i="0" dirty="0">
                <a:solidFill>
                  <a:srgbClr val="231F20"/>
                </a:solidFill>
                <a:effectLst/>
                <a:latin typeface="Frutiger W01"/>
              </a:rPr>
              <a:t>The most common type of risk in Section 42 enquiries that concluded in the year was Neglect and Acts of Omission, which accounted for 31%/32% of risks, and the most common location of the risk was the person’s own home at 48%/47%. (NHS Digital, 21/22 and 22/23)</a:t>
            </a:r>
          </a:p>
          <a:p>
            <a:r>
              <a:rPr lang="en-GB" i="0" dirty="0">
                <a:solidFill>
                  <a:srgbClr val="231F20"/>
                </a:solidFill>
                <a:effectLst/>
                <a:latin typeface="Frutiger W01"/>
              </a:rPr>
              <a:t>Outcomes</a:t>
            </a:r>
          </a:p>
          <a:p>
            <a:r>
              <a:rPr lang="en-GB" i="0" dirty="0">
                <a:solidFill>
                  <a:srgbClr val="231F20"/>
                </a:solidFill>
                <a:effectLst/>
                <a:latin typeface="Frutiger W01"/>
              </a:rPr>
              <a:t>In 91% of concluded Section 42 enquiries where a risk was identified, the reported outcome was that the risk was reduced or removed. (NHS Digital, 21/22) and 22/23)</a:t>
            </a:r>
          </a:p>
          <a:p>
            <a:endParaRPr lang="en-US" dirty="0"/>
          </a:p>
        </p:txBody>
      </p:sp>
    </p:spTree>
    <p:extLst>
      <p:ext uri="{BB962C8B-B14F-4D97-AF65-F5344CB8AC3E}">
        <p14:creationId xmlns:p14="http://schemas.microsoft.com/office/powerpoint/2010/main" val="2845470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1B34A-F359-91C1-7213-6F4594E7A9D0}"/>
              </a:ext>
            </a:extLst>
          </p:cNvPr>
          <p:cNvSpPr>
            <a:spLocks noGrp="1"/>
          </p:cNvSpPr>
          <p:nvPr>
            <p:ph type="title"/>
          </p:nvPr>
        </p:nvSpPr>
        <p:spPr/>
        <p:txBody>
          <a:bodyPr/>
          <a:lstStyle/>
          <a:p>
            <a:r>
              <a:rPr lang="en-GB" dirty="0"/>
              <a:t>The Power of Statistics?</a:t>
            </a:r>
          </a:p>
        </p:txBody>
      </p:sp>
      <p:sp>
        <p:nvSpPr>
          <p:cNvPr id="3" name="Content Placeholder 2">
            <a:extLst>
              <a:ext uri="{FF2B5EF4-FFF2-40B4-BE49-F238E27FC236}">
                <a16:creationId xmlns:a16="http://schemas.microsoft.com/office/drawing/2014/main" id="{1D7D2CD5-612B-93D4-4060-7FC55A047182}"/>
              </a:ext>
            </a:extLst>
          </p:cNvPr>
          <p:cNvSpPr>
            <a:spLocks noGrp="1"/>
          </p:cNvSpPr>
          <p:nvPr>
            <p:ph idx="1"/>
          </p:nvPr>
        </p:nvSpPr>
        <p:spPr/>
        <p:txBody>
          <a:bodyPr/>
          <a:lstStyle/>
          <a:p>
            <a:r>
              <a:rPr lang="en-GB" dirty="0">
                <a:hlinkClick r:id="rId2"/>
              </a:rPr>
              <a:t>Safeguarding Statistics</a:t>
            </a:r>
          </a:p>
          <a:p>
            <a:endParaRPr lang="en-GB" dirty="0">
              <a:hlinkClick r:id="rId2"/>
            </a:endParaRPr>
          </a:p>
          <a:p>
            <a:r>
              <a:rPr lang="en-GB" dirty="0">
                <a:hlinkClick r:id="rId2"/>
              </a:rPr>
              <a:t>Microsoft Power BI</a:t>
            </a:r>
            <a:endParaRPr lang="en-GB" dirty="0"/>
          </a:p>
          <a:p>
            <a:endParaRPr lang="en-GB" dirty="0"/>
          </a:p>
          <a:p>
            <a:endParaRPr lang="en-GB" dirty="0"/>
          </a:p>
          <a:p>
            <a:r>
              <a:rPr lang="en-GB" dirty="0"/>
              <a:t>ASCOF </a:t>
            </a:r>
          </a:p>
          <a:p>
            <a:r>
              <a:rPr lang="en-GB" dirty="0">
                <a:hlinkClick r:id="rId3"/>
              </a:rPr>
              <a:t>Microsoft Power BI</a:t>
            </a:r>
            <a:endParaRPr lang="en-GB" dirty="0"/>
          </a:p>
        </p:txBody>
      </p:sp>
    </p:spTree>
    <p:extLst>
      <p:ext uri="{BB962C8B-B14F-4D97-AF65-F5344CB8AC3E}">
        <p14:creationId xmlns:p14="http://schemas.microsoft.com/office/powerpoint/2010/main" val="301354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4BBA31-8D89-E55E-4DFA-5422A13E413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dirty="0">
                <a:solidFill>
                  <a:srgbClr val="FFFFFF"/>
                </a:solidFill>
                <a:latin typeface="+mj-lt"/>
                <a:ea typeface="+mj-ea"/>
                <a:cs typeface="+mj-cs"/>
              </a:rPr>
              <a:t>No of new safeguarding concerns raised per 100,000 adults</a:t>
            </a:r>
          </a:p>
        </p:txBody>
      </p:sp>
      <p:pic>
        <p:nvPicPr>
          <p:cNvPr id="5" name="Content Placeholder 4">
            <a:extLst>
              <a:ext uri="{FF2B5EF4-FFF2-40B4-BE49-F238E27FC236}">
                <a16:creationId xmlns:a16="http://schemas.microsoft.com/office/drawing/2014/main" id="{0FC42487-4FAC-70C2-09F5-E71CBA092F4E}"/>
              </a:ext>
            </a:extLst>
          </p:cNvPr>
          <p:cNvPicPr>
            <a:picLocks noGrp="1" noChangeAspect="1"/>
          </p:cNvPicPr>
          <p:nvPr>
            <p:ph idx="1"/>
          </p:nvPr>
        </p:nvPicPr>
        <p:blipFill>
          <a:blip r:embed="rId3"/>
          <a:stretch>
            <a:fillRect/>
          </a:stretch>
        </p:blipFill>
        <p:spPr>
          <a:xfrm>
            <a:off x="5710460" y="240632"/>
            <a:ext cx="4914411" cy="5971573"/>
          </a:xfrm>
          <a:prstGeom prst="rect">
            <a:avLst/>
          </a:prstGeom>
        </p:spPr>
      </p:pic>
    </p:spTree>
    <p:extLst>
      <p:ext uri="{BB962C8B-B14F-4D97-AF65-F5344CB8AC3E}">
        <p14:creationId xmlns:p14="http://schemas.microsoft.com/office/powerpoint/2010/main" val="1714558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74A6-1A0F-2872-971F-A2F342386D8D}"/>
              </a:ext>
            </a:extLst>
          </p:cNvPr>
          <p:cNvSpPr>
            <a:spLocks noGrp="1"/>
          </p:cNvSpPr>
          <p:nvPr>
            <p:ph type="title"/>
          </p:nvPr>
        </p:nvSpPr>
        <p:spPr/>
        <p:txBody>
          <a:bodyPr/>
          <a:lstStyle/>
          <a:p>
            <a:r>
              <a:rPr lang="en-GB" dirty="0"/>
              <a:t>Chance to think</a:t>
            </a:r>
          </a:p>
        </p:txBody>
      </p:sp>
      <p:pic>
        <p:nvPicPr>
          <p:cNvPr id="7" name="Picture Placeholder 6" descr="Person wearing a polo shirt">
            <a:extLst>
              <a:ext uri="{FF2B5EF4-FFF2-40B4-BE49-F238E27FC236}">
                <a16:creationId xmlns:a16="http://schemas.microsoft.com/office/drawing/2014/main" id="{B9FB531F-0066-E372-5031-800551C754B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5" name="Text Placeholder 4">
            <a:extLst>
              <a:ext uri="{FF2B5EF4-FFF2-40B4-BE49-F238E27FC236}">
                <a16:creationId xmlns:a16="http://schemas.microsoft.com/office/drawing/2014/main" id="{927BDB73-E431-B31C-E94D-58DF4C8DFB20}"/>
              </a:ext>
            </a:extLst>
          </p:cNvPr>
          <p:cNvSpPr>
            <a:spLocks noGrp="1"/>
          </p:cNvSpPr>
          <p:nvPr>
            <p:ph type="body" sz="half" idx="2"/>
          </p:nvPr>
        </p:nvSpPr>
        <p:spPr/>
        <p:txBody>
          <a:bodyPr>
            <a:normAutofit lnSpcReduction="10000"/>
          </a:bodyPr>
          <a:lstStyle/>
          <a:p>
            <a:r>
              <a:rPr lang="en-GB" dirty="0"/>
              <a:t>In small groups, given these statistics:</a:t>
            </a:r>
          </a:p>
          <a:p>
            <a:endParaRPr lang="en-GB" dirty="0"/>
          </a:p>
          <a:p>
            <a:r>
              <a:rPr lang="en-GB" dirty="0"/>
              <a:t>What conclusions do you draw from the state of adult safeguarding?</a:t>
            </a:r>
          </a:p>
          <a:p>
            <a:r>
              <a:rPr lang="en-GB" dirty="0"/>
              <a:t>What are the challenges facing the system?</a:t>
            </a:r>
          </a:p>
          <a:p>
            <a:r>
              <a:rPr lang="en-GB" dirty="0"/>
              <a:t>What are the likely consequences of these challenges on:</a:t>
            </a:r>
          </a:p>
          <a:p>
            <a:pPr marL="285750" indent="-285750">
              <a:buFontTx/>
              <a:buChar char="-"/>
            </a:pPr>
            <a:r>
              <a:rPr lang="en-GB" dirty="0"/>
              <a:t>individuals?</a:t>
            </a:r>
          </a:p>
          <a:p>
            <a:pPr marL="285750" indent="-285750">
              <a:buFontTx/>
              <a:buChar char="-"/>
            </a:pPr>
            <a:r>
              <a:rPr lang="en-GB" dirty="0"/>
              <a:t>Families and informal carers?</a:t>
            </a:r>
          </a:p>
          <a:p>
            <a:pPr marL="285750" indent="-285750">
              <a:buFontTx/>
              <a:buChar char="-"/>
            </a:pPr>
            <a:r>
              <a:rPr lang="en-GB" dirty="0"/>
              <a:t>Formal carers?</a:t>
            </a:r>
          </a:p>
          <a:p>
            <a:pPr marL="285750" indent="-285750">
              <a:buFontTx/>
              <a:buChar char="-"/>
            </a:pPr>
            <a:r>
              <a:rPr lang="en-GB" dirty="0"/>
              <a:t>Support agencies?</a:t>
            </a:r>
          </a:p>
          <a:p>
            <a:pPr marL="285750" indent="-285750">
              <a:buFontTx/>
              <a:buChar char="-"/>
            </a:pPr>
            <a:r>
              <a:rPr lang="en-GB" dirty="0"/>
              <a:t>Statutory agencies?</a:t>
            </a:r>
          </a:p>
        </p:txBody>
      </p:sp>
    </p:spTree>
    <p:extLst>
      <p:ext uri="{BB962C8B-B14F-4D97-AF65-F5344CB8AC3E}">
        <p14:creationId xmlns:p14="http://schemas.microsoft.com/office/powerpoint/2010/main" val="773446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1CC1BD42A45B41A5B5967B591196DB" ma:contentTypeVersion="16" ma:contentTypeDescription="Create a new document." ma:contentTypeScope="" ma:versionID="b68854e4ff2d0019ed1c8ddd60cc072c">
  <xsd:schema xmlns:xsd="http://www.w3.org/2001/XMLSchema" xmlns:xs="http://www.w3.org/2001/XMLSchema" xmlns:p="http://schemas.microsoft.com/office/2006/metadata/properties" xmlns:ns2="ea81b3dc-3d72-4046-865a-3d19db8bad6d" xmlns:ns3="1a3d56c5-2c4b-4639-8090-01720d69c7a8" targetNamespace="http://schemas.microsoft.com/office/2006/metadata/properties" ma:root="true" ma:fieldsID="989e35e3cc22f185c0064996a6a47056" ns2:_="" ns3:_="">
    <xsd:import namespace="ea81b3dc-3d72-4046-865a-3d19db8bad6d"/>
    <xsd:import namespace="1a3d56c5-2c4b-4639-8090-01720d69c7a8"/>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Imag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81b3dc-3d72-4046-865a-3d19db8bad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5c5b7b9-d7b5-4877-9e00-72022195986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Image" ma:index="21" nillable="true" ma:displayName="Image" ma:format="Thumbnail" ma:internalName="Imag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3d56c5-2c4b-4639-8090-01720d69c7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73277a4-1b49-4203-8b45-07b404aaef6e}" ma:internalName="TaxCatchAll" ma:showField="CatchAllData" ma:web="1a3d56c5-2c4b-4639-8090-01720d69c7a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3270DC-8A66-4775-A579-81E24ADD03F9}"/>
</file>

<file path=customXml/itemProps2.xml><?xml version="1.0" encoding="utf-8"?>
<ds:datastoreItem xmlns:ds="http://schemas.openxmlformats.org/officeDocument/2006/customXml" ds:itemID="{5D5EAFE1-C503-4DE8-BA57-7CB77436F875}"/>
</file>

<file path=docProps/app.xml><?xml version="1.0" encoding="utf-8"?>
<Properties xmlns="http://schemas.openxmlformats.org/officeDocument/2006/extended-properties" xmlns:vt="http://schemas.openxmlformats.org/officeDocument/2006/docPropsVTypes">
  <TotalTime>1901</TotalTime>
  <Words>2165</Words>
  <Application>Microsoft Office PowerPoint</Application>
  <PresentationFormat>Widescreen</PresentationFormat>
  <Paragraphs>231</Paragraphs>
  <Slides>27</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Aptos</vt:lpstr>
      <vt:lpstr>Aptos Display</vt:lpstr>
      <vt:lpstr>Arial</vt:lpstr>
      <vt:lpstr>Calibri</vt:lpstr>
      <vt:lpstr>Frutiger W01</vt:lpstr>
      <vt:lpstr>GDS Transport</vt:lpstr>
      <vt:lpstr>Office Theme</vt:lpstr>
      <vt:lpstr>Understanding statutory safeguarding services…</vt:lpstr>
      <vt:lpstr>Where are you, generally…?</vt:lpstr>
      <vt:lpstr>Summary of key law and guidance (adult )</vt:lpstr>
      <vt:lpstr>Safeguarding Adults, England 23-24 </vt:lpstr>
      <vt:lpstr>Adult safeguarding data (England)  </vt:lpstr>
      <vt:lpstr>Statistics contd:</vt:lpstr>
      <vt:lpstr>The Power of Statistics?</vt:lpstr>
      <vt:lpstr>No of new safeguarding concerns raised per 100,000 adults</vt:lpstr>
      <vt:lpstr>Chance to think</vt:lpstr>
      <vt:lpstr>If you were a  local authority adult safeguarding manager   - what would you say  about the third sector </vt:lpstr>
      <vt:lpstr>What would you say about the LA safeguarding </vt:lpstr>
      <vt:lpstr>Chance to think</vt:lpstr>
      <vt:lpstr>Who are we safeguarding?</vt:lpstr>
      <vt:lpstr>Consent</vt:lpstr>
      <vt:lpstr>Safeguarding - with a BIG S and a little s</vt:lpstr>
      <vt:lpstr>Six Safeguarding Principles  ( Adults Care Act 2014 ( England))</vt:lpstr>
      <vt:lpstr>What makes for a good  safeguarding referral </vt:lpstr>
      <vt:lpstr>What makes for a good  S42 outcome </vt:lpstr>
      <vt:lpstr>An example of a local response  </vt:lpstr>
      <vt:lpstr>Resources </vt:lpstr>
      <vt:lpstr>Planning for greater success</vt:lpstr>
      <vt:lpstr>So, what can we do?</vt:lpstr>
      <vt:lpstr>As an organisation</vt:lpstr>
      <vt:lpstr>So, what can we do?</vt:lpstr>
      <vt:lpstr>AS VODG</vt:lpstr>
      <vt:lpstr>What is needed for good organisational safeguarding?</vt:lpstr>
      <vt:lpstr>Thank you For more information please visit  www.scie.org.uk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status and reality of statutory services… and what funders can do</dc:title>
  <dc:creator>Dez Holmes</dc:creator>
  <cp:lastModifiedBy>Ellie Haworth (SCIE)</cp:lastModifiedBy>
  <cp:revision>6</cp:revision>
  <dcterms:created xsi:type="dcterms:W3CDTF">2024-06-06T13:05:01Z</dcterms:created>
  <dcterms:modified xsi:type="dcterms:W3CDTF">2024-09-09T14:35:06Z</dcterms:modified>
</cp:coreProperties>
</file>