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403" r:id="rId4"/>
    <p:sldId id="402" r:id="rId5"/>
    <p:sldId id="405" r:id="rId6"/>
    <p:sldId id="265" r:id="rId7"/>
    <p:sldId id="407" r:id="rId8"/>
    <p:sldId id="408" r:id="rId9"/>
    <p:sldId id="404" r:id="rId10"/>
    <p:sldId id="406" r:id="rId11"/>
    <p:sldId id="40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377C0-BC07-447F-858B-71F5020CF9AF}" v="6" dt="2024-08-21T09:06:59.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149115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32046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543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2219593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47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160225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2316257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127183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01833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44520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9CD58-F7EC-417B-BA54-8C3075DE9503}"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239611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9CD58-F7EC-417B-BA54-8C3075DE9503}" type="datetimeFigureOut">
              <a:rPr lang="en-GB" smtClean="0"/>
              <a:t>21/08/2024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158165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9CD58-F7EC-417B-BA54-8C3075DE9503}" type="datetimeFigureOut">
              <a:rPr lang="en-GB" smtClean="0"/>
              <a:t>21/08/2024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428818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89CD58-F7EC-417B-BA54-8C3075DE9503}" type="datetimeFigureOut">
              <a:rPr lang="en-GB" smtClean="0"/>
              <a:t>21/08/2024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365879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9CD58-F7EC-417B-BA54-8C3075DE9503}" type="datetimeFigureOut">
              <a:rPr lang="en-GB" smtClean="0"/>
              <a:t>21/08/2024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319323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9CD58-F7EC-417B-BA54-8C3075DE9503}" type="datetimeFigureOut">
              <a:rPr lang="en-GB" smtClean="0"/>
              <a:t>21/08/2024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63055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89CD58-F7EC-417B-BA54-8C3075DE9503}" type="datetimeFigureOut">
              <a:rPr lang="en-GB" smtClean="0"/>
              <a:t>21/08/2024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76C96-DD18-4777-A23A-92CB8B273261}" type="slidenum">
              <a:rPr lang="en-GB" smtClean="0"/>
              <a:t>‹#›</a:t>
            </a:fld>
            <a:endParaRPr lang="en-GB"/>
          </a:p>
        </p:txBody>
      </p:sp>
    </p:spTree>
    <p:extLst>
      <p:ext uri="{BB962C8B-B14F-4D97-AF65-F5344CB8AC3E}">
        <p14:creationId xmlns:p14="http://schemas.microsoft.com/office/powerpoint/2010/main" val="377659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89CD58-F7EC-417B-BA54-8C3075DE9503}" type="datetimeFigureOut">
              <a:rPr lang="en-GB" smtClean="0"/>
              <a:t>21/08/2024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7476C96-DD18-4777-A23A-92CB8B273261}" type="slidenum">
              <a:rPr lang="en-GB" smtClean="0"/>
              <a:t>‹#›</a:t>
            </a:fld>
            <a:endParaRPr lang="en-GB"/>
          </a:p>
        </p:txBody>
      </p:sp>
    </p:spTree>
    <p:extLst>
      <p:ext uri="{BB962C8B-B14F-4D97-AF65-F5344CB8AC3E}">
        <p14:creationId xmlns:p14="http://schemas.microsoft.com/office/powerpoint/2010/main" val="36348060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itzroy.org/love4lif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May be an image of text that says &quot;Life&quot;">
            <a:extLst>
              <a:ext uri="{FF2B5EF4-FFF2-40B4-BE49-F238E27FC236}">
                <a16:creationId xmlns:a16="http://schemas.microsoft.com/office/drawing/2014/main" id="{8A3DCC9D-B498-F6BA-6801-3170DE0AC7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0459" y="1313317"/>
            <a:ext cx="5025606" cy="3794332"/>
          </a:xfrm>
          <a:prstGeom prst="rect">
            <a:avLst/>
          </a:prstGeom>
          <a:solidFill>
            <a:srgbClr val="FFFFFF"/>
          </a:solidFill>
        </p:spPr>
      </p:pic>
    </p:spTree>
    <p:extLst>
      <p:ext uri="{BB962C8B-B14F-4D97-AF65-F5344CB8AC3E}">
        <p14:creationId xmlns:p14="http://schemas.microsoft.com/office/powerpoint/2010/main" val="345239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2CA37-27D6-929A-7917-C02DCE35EBDD}"/>
              </a:ext>
            </a:extLst>
          </p:cNvPr>
          <p:cNvSpPr>
            <a:spLocks noGrp="1"/>
          </p:cNvSpPr>
          <p:nvPr>
            <p:ph type="title"/>
          </p:nvPr>
        </p:nvSpPr>
        <p:spPr>
          <a:xfrm>
            <a:off x="3411137" y="1392652"/>
            <a:ext cx="4617720" cy="2578608"/>
          </a:xfrm>
        </p:spPr>
        <p:txBody>
          <a:bodyPr/>
          <a:lstStyle/>
          <a:p>
            <a:r>
              <a:rPr lang="en-GB" dirty="0"/>
              <a:t>What do you know?</a:t>
            </a:r>
          </a:p>
        </p:txBody>
      </p:sp>
    </p:spTree>
    <p:extLst>
      <p:ext uri="{BB962C8B-B14F-4D97-AF65-F5344CB8AC3E}">
        <p14:creationId xmlns:p14="http://schemas.microsoft.com/office/powerpoint/2010/main" val="133349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2CA37-27D6-929A-7917-C02DCE35EBDD}"/>
              </a:ext>
            </a:extLst>
          </p:cNvPr>
          <p:cNvSpPr>
            <a:spLocks noGrp="1"/>
          </p:cNvSpPr>
          <p:nvPr>
            <p:ph type="title"/>
          </p:nvPr>
        </p:nvSpPr>
        <p:spPr>
          <a:xfrm>
            <a:off x="520995" y="1392651"/>
            <a:ext cx="10590028" cy="4306399"/>
          </a:xfrm>
        </p:spPr>
        <p:txBody>
          <a:bodyPr>
            <a:normAutofit/>
          </a:bodyPr>
          <a:lstStyle/>
          <a:p>
            <a:pPr algn="ctr"/>
            <a:r>
              <a:rPr lang="en-GB" dirty="0"/>
              <a:t>Keen to know more? Please provide your name and email on the sheet provided to keep up to date with news about Love4Life</a:t>
            </a:r>
            <a:br>
              <a:rPr lang="en-GB" dirty="0"/>
            </a:br>
            <a:br>
              <a:rPr lang="en-GB" dirty="0"/>
            </a:br>
            <a:br>
              <a:rPr lang="en-GB" dirty="0"/>
            </a:br>
            <a:r>
              <a:rPr lang="en-GB" dirty="0"/>
              <a:t>Thank you</a:t>
            </a:r>
          </a:p>
        </p:txBody>
      </p:sp>
    </p:spTree>
    <p:extLst>
      <p:ext uri="{BB962C8B-B14F-4D97-AF65-F5344CB8AC3E}">
        <p14:creationId xmlns:p14="http://schemas.microsoft.com/office/powerpoint/2010/main" val="252359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C7DC-80F8-07CD-CF63-3F9FD5576867}"/>
              </a:ext>
            </a:extLst>
          </p:cNvPr>
          <p:cNvSpPr>
            <a:spLocks noGrp="1"/>
          </p:cNvSpPr>
          <p:nvPr>
            <p:ph type="title"/>
          </p:nvPr>
        </p:nvSpPr>
        <p:spPr>
          <a:xfrm>
            <a:off x="1347185" y="891954"/>
            <a:ext cx="8596668" cy="1320800"/>
          </a:xfrm>
        </p:spPr>
        <p:txBody>
          <a:bodyPr/>
          <a:lstStyle/>
          <a:p>
            <a:pPr algn="ctr"/>
            <a:r>
              <a:rPr lang="en-GB" dirty="0"/>
              <a:t>Introductions</a:t>
            </a:r>
          </a:p>
        </p:txBody>
      </p:sp>
      <p:pic>
        <p:nvPicPr>
          <p:cNvPr id="1026" name="Picture 2">
            <a:extLst>
              <a:ext uri="{FF2B5EF4-FFF2-40B4-BE49-F238E27FC236}">
                <a16:creationId xmlns:a16="http://schemas.microsoft.com/office/drawing/2014/main" id="{A6213EFF-1BAB-C948-A204-295F3C7E77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1534" y="2277546"/>
            <a:ext cx="2271074" cy="3028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FBF739-3C70-1F8D-7B87-5612BC1AC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762" y="2277546"/>
            <a:ext cx="1703306" cy="302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8504786-3094-4B34-5955-AF3264560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855" y="2277547"/>
            <a:ext cx="2271074" cy="30280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7100212-AF02-3501-25BB-2C43F7FC6A24}"/>
              </a:ext>
            </a:extLst>
          </p:cNvPr>
          <p:cNvSpPr txBox="1">
            <a:spLocks/>
          </p:cNvSpPr>
          <p:nvPr/>
        </p:nvSpPr>
        <p:spPr>
          <a:xfrm>
            <a:off x="898381" y="5479311"/>
            <a:ext cx="2500847" cy="1006549"/>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Lauren</a:t>
            </a:r>
          </a:p>
          <a:p>
            <a:pPr algn="ctr"/>
            <a:endParaRPr lang="en-GB" dirty="0"/>
          </a:p>
          <a:p>
            <a:pPr algn="ctr"/>
            <a:r>
              <a:rPr lang="en-GB" dirty="0"/>
              <a:t>Coordinator of Hampshire </a:t>
            </a:r>
          </a:p>
        </p:txBody>
      </p:sp>
      <p:sp>
        <p:nvSpPr>
          <p:cNvPr id="5" name="Title 1">
            <a:extLst>
              <a:ext uri="{FF2B5EF4-FFF2-40B4-BE49-F238E27FC236}">
                <a16:creationId xmlns:a16="http://schemas.microsoft.com/office/drawing/2014/main" id="{3A64FC0C-19F5-0BFB-F3C8-F2FE405F449D}"/>
              </a:ext>
            </a:extLst>
          </p:cNvPr>
          <p:cNvSpPr txBox="1">
            <a:spLocks/>
          </p:cNvSpPr>
          <p:nvPr/>
        </p:nvSpPr>
        <p:spPr>
          <a:xfrm>
            <a:off x="4484428" y="5479311"/>
            <a:ext cx="2294227" cy="769089"/>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Bradley</a:t>
            </a:r>
          </a:p>
          <a:p>
            <a:pPr algn="ctr"/>
            <a:endParaRPr lang="en-GB" dirty="0"/>
          </a:p>
          <a:p>
            <a:pPr algn="ctr"/>
            <a:r>
              <a:rPr lang="en-GB" dirty="0"/>
              <a:t>Love4Life member</a:t>
            </a:r>
          </a:p>
        </p:txBody>
      </p:sp>
      <p:sp>
        <p:nvSpPr>
          <p:cNvPr id="6" name="Title 1">
            <a:extLst>
              <a:ext uri="{FF2B5EF4-FFF2-40B4-BE49-F238E27FC236}">
                <a16:creationId xmlns:a16="http://schemas.microsoft.com/office/drawing/2014/main" id="{93EFAE2F-68A1-9809-4A03-117EF985C427}"/>
              </a:ext>
            </a:extLst>
          </p:cNvPr>
          <p:cNvSpPr txBox="1">
            <a:spLocks/>
          </p:cNvSpPr>
          <p:nvPr/>
        </p:nvSpPr>
        <p:spPr>
          <a:xfrm>
            <a:off x="7863855" y="5532288"/>
            <a:ext cx="2294227" cy="769089"/>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Chloe</a:t>
            </a:r>
          </a:p>
          <a:p>
            <a:pPr algn="ctr"/>
            <a:endParaRPr lang="en-GB" dirty="0"/>
          </a:p>
          <a:p>
            <a:pPr algn="ctr"/>
            <a:r>
              <a:rPr lang="en-GB" dirty="0"/>
              <a:t>Love4Life member</a:t>
            </a:r>
          </a:p>
        </p:txBody>
      </p:sp>
    </p:spTree>
    <p:extLst>
      <p:ext uri="{BB962C8B-B14F-4D97-AF65-F5344CB8AC3E}">
        <p14:creationId xmlns:p14="http://schemas.microsoft.com/office/powerpoint/2010/main" val="218689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b="1" i="0">
                <a:solidFill>
                  <a:schemeClr val="accent1"/>
                </a:solidFill>
              </a:rPr>
              <a:t>What is Love4Life?</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a:xfrm>
            <a:off x="6253787" y="1930400"/>
            <a:ext cx="3952320" cy="4770473"/>
          </a:xfrm>
        </p:spPr>
        <p:txBody>
          <a:bodyPr vert="horz" lIns="91440" tIns="45720" rIns="91440" bIns="45720" rtlCol="0">
            <a:normAutofit lnSpcReduction="10000"/>
          </a:bodyPr>
          <a:lstStyle/>
          <a:p>
            <a:pPr>
              <a:lnSpc>
                <a:spcPct val="90000"/>
              </a:lnSpc>
              <a:buClr>
                <a:schemeClr val="accent1"/>
              </a:buClr>
            </a:pPr>
            <a:r>
              <a:rPr lang="en-US" sz="1600" dirty="0"/>
              <a:t>Love4Life is a fully fundraised friendship and dating network for adults (18+) with learning disabilities and autism</a:t>
            </a:r>
          </a:p>
          <a:p>
            <a:pPr>
              <a:lnSpc>
                <a:spcPct val="90000"/>
              </a:lnSpc>
              <a:buClr>
                <a:schemeClr val="accent1"/>
              </a:buClr>
              <a:buFont typeface="Wingdings 3" charset="2"/>
              <a:buChar char=""/>
            </a:pPr>
            <a:endParaRPr lang="en-US" sz="1600" dirty="0"/>
          </a:p>
          <a:p>
            <a:pPr>
              <a:lnSpc>
                <a:spcPct val="90000"/>
              </a:lnSpc>
              <a:buClr>
                <a:schemeClr val="accent1"/>
              </a:buClr>
              <a:buFont typeface="Wingdings 3" charset="2"/>
              <a:buChar char=""/>
            </a:pPr>
            <a:r>
              <a:rPr lang="en-US" sz="1600" dirty="0"/>
              <a:t>Love4Life:</a:t>
            </a:r>
          </a:p>
          <a:p>
            <a:pPr marL="285750" indent="-285750">
              <a:lnSpc>
                <a:spcPct val="90000"/>
              </a:lnSpc>
              <a:buClr>
                <a:schemeClr val="accent1"/>
              </a:buClr>
              <a:buFont typeface="Wingdings 3" charset="2"/>
              <a:buChar char=""/>
            </a:pPr>
            <a:r>
              <a:rPr lang="en-US" sz="1600" dirty="0"/>
              <a:t>Reduces loneliness and isolation by providing access to up to 25 social events a month in the community</a:t>
            </a:r>
          </a:p>
          <a:p>
            <a:pPr marL="285750" indent="-285750">
              <a:lnSpc>
                <a:spcPct val="90000"/>
              </a:lnSpc>
              <a:buClr>
                <a:schemeClr val="accent1"/>
              </a:buClr>
              <a:buFont typeface="Wingdings 3" charset="2"/>
              <a:buChar char=""/>
            </a:pPr>
            <a:r>
              <a:rPr lang="en-US" sz="1600" dirty="0"/>
              <a:t>Provides life skills workshops to support independence</a:t>
            </a:r>
          </a:p>
          <a:p>
            <a:pPr marL="285750" indent="-285750">
              <a:lnSpc>
                <a:spcPct val="90000"/>
              </a:lnSpc>
              <a:buClr>
                <a:schemeClr val="accent1"/>
              </a:buClr>
              <a:buFont typeface="Wingdings 3" charset="2"/>
              <a:buChar char=""/>
            </a:pPr>
            <a:r>
              <a:rPr lang="en-US" sz="1600" dirty="0"/>
              <a:t>Provides a chaperone for dating</a:t>
            </a:r>
          </a:p>
          <a:p>
            <a:pPr marL="285750" indent="-285750">
              <a:lnSpc>
                <a:spcPct val="90000"/>
              </a:lnSpc>
              <a:buClr>
                <a:schemeClr val="accent1"/>
              </a:buClr>
              <a:buFont typeface="Wingdings 3" charset="2"/>
              <a:buChar char=""/>
            </a:pPr>
            <a:r>
              <a:rPr lang="en-US" sz="1600" dirty="0"/>
              <a:t>Gives one to one guidance on a range of topics including CV writing, contacting a GP and filling out forms</a:t>
            </a:r>
          </a:p>
          <a:p>
            <a:pPr marL="285750" indent="-285750">
              <a:lnSpc>
                <a:spcPct val="90000"/>
              </a:lnSpc>
              <a:buClr>
                <a:schemeClr val="accent1"/>
              </a:buClr>
              <a:buFont typeface="Wingdings 3" charset="2"/>
              <a:buChar char=""/>
            </a:pPr>
            <a:r>
              <a:rPr lang="en-US" sz="1600" dirty="0"/>
              <a:t>Supports emotional and physical wellbeing </a:t>
            </a:r>
          </a:p>
          <a:p>
            <a:pPr marL="285750" indent="-285750">
              <a:lnSpc>
                <a:spcPct val="90000"/>
              </a:lnSpc>
              <a:buClr>
                <a:schemeClr val="accent1"/>
              </a:buClr>
              <a:buFont typeface="Wingdings 3" charset="2"/>
              <a:buChar char=""/>
            </a:pPr>
            <a:r>
              <a:rPr lang="en-US" sz="1600" dirty="0"/>
              <a:t>Provides a support network for people with little to no paid support</a:t>
            </a:r>
          </a:p>
        </p:txBody>
      </p:sp>
      <p:pic>
        <p:nvPicPr>
          <p:cNvPr id="3" name="Picture 2">
            <a:extLst>
              <a:ext uri="{FF2B5EF4-FFF2-40B4-BE49-F238E27FC236}">
                <a16:creationId xmlns:a16="http://schemas.microsoft.com/office/drawing/2014/main" id="{8C043285-1B0A-061F-6568-3C54A1B328BF}"/>
              </a:ext>
            </a:extLst>
          </p:cNvPr>
          <p:cNvPicPr>
            <a:picLocks noChangeAspect="1"/>
          </p:cNvPicPr>
          <p:nvPr/>
        </p:nvPicPr>
        <p:blipFill>
          <a:blip r:embed="rId2"/>
          <a:srcRect l="10333" r="14579" b="-3"/>
          <a:stretch/>
        </p:blipFill>
        <p:spPr>
          <a:xfrm>
            <a:off x="677334" y="2159331"/>
            <a:ext cx="5423429" cy="3882362"/>
          </a:xfrm>
          <a:prstGeom prst="rect">
            <a:avLst/>
          </a:prstGeom>
        </p:spPr>
      </p:pic>
    </p:spTree>
    <p:extLst>
      <p:ext uri="{BB962C8B-B14F-4D97-AF65-F5344CB8AC3E}">
        <p14:creationId xmlns:p14="http://schemas.microsoft.com/office/powerpoint/2010/main" val="191294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677334" y="430138"/>
            <a:ext cx="8596668" cy="1320800"/>
          </a:xfrm>
        </p:spPr>
        <p:txBody>
          <a:bodyPr anchor="ctr">
            <a:normAutofit/>
          </a:bodyPr>
          <a:lstStyle/>
          <a:p>
            <a:r>
              <a:rPr lang="en-US" b="1" i="0" dirty="0">
                <a:solidFill>
                  <a:srgbClr val="FFC000"/>
                </a:solidFill>
              </a:rPr>
              <a:t>Where does Love4Life operate?</a:t>
            </a:r>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half" idx="1"/>
          </p:nvPr>
        </p:nvSpPr>
        <p:spPr>
          <a:xfrm>
            <a:off x="677334" y="2014795"/>
            <a:ext cx="4569784" cy="4503118"/>
          </a:xfrm>
        </p:spPr>
        <p:txBody>
          <a:bodyPr>
            <a:normAutofit/>
          </a:bodyPr>
          <a:lstStyle/>
          <a:p>
            <a:pPr marL="0" indent="0">
              <a:lnSpc>
                <a:spcPct val="90000"/>
              </a:lnSpc>
              <a:buNone/>
            </a:pPr>
            <a:r>
              <a:rPr lang="en-US" b="1" dirty="0">
                <a:solidFill>
                  <a:srgbClr val="7030A0"/>
                </a:solidFill>
              </a:rPr>
              <a:t>South Hampshire</a:t>
            </a:r>
          </a:p>
          <a:p>
            <a:pPr marL="0" indent="0">
              <a:lnSpc>
                <a:spcPct val="90000"/>
              </a:lnSpc>
              <a:buNone/>
            </a:pPr>
            <a:endParaRPr lang="en-US" i="1" dirty="0"/>
          </a:p>
          <a:p>
            <a:pPr marL="0" indent="0">
              <a:lnSpc>
                <a:spcPct val="90000"/>
              </a:lnSpc>
              <a:buNone/>
            </a:pPr>
            <a:r>
              <a:rPr lang="en-US" b="1" dirty="0">
                <a:solidFill>
                  <a:srgbClr val="FFC000"/>
                </a:solidFill>
              </a:rPr>
              <a:t>North Hampshire</a:t>
            </a:r>
          </a:p>
          <a:p>
            <a:pPr marL="0" indent="0">
              <a:lnSpc>
                <a:spcPct val="90000"/>
              </a:lnSpc>
              <a:buNone/>
            </a:pPr>
            <a:endParaRPr lang="en-US" sz="1400" i="1" dirty="0"/>
          </a:p>
          <a:p>
            <a:pPr marL="0" indent="0">
              <a:lnSpc>
                <a:spcPct val="90000"/>
              </a:lnSpc>
              <a:buNone/>
            </a:pPr>
            <a:r>
              <a:rPr lang="en-US" b="1" dirty="0">
                <a:solidFill>
                  <a:schemeClr val="accent1">
                    <a:lumMod val="75000"/>
                  </a:schemeClr>
                </a:solidFill>
              </a:rPr>
              <a:t>Southampton City</a:t>
            </a:r>
          </a:p>
          <a:p>
            <a:pPr marL="0" indent="0">
              <a:lnSpc>
                <a:spcPct val="90000"/>
              </a:lnSpc>
              <a:buNone/>
            </a:pPr>
            <a:endParaRPr lang="en-US" b="1" dirty="0">
              <a:solidFill>
                <a:schemeClr val="accent1">
                  <a:lumMod val="75000"/>
                </a:schemeClr>
              </a:solidFill>
            </a:endParaRPr>
          </a:p>
          <a:p>
            <a:pPr marL="0" indent="0">
              <a:lnSpc>
                <a:spcPct val="90000"/>
              </a:lnSpc>
              <a:buNone/>
            </a:pPr>
            <a:r>
              <a:rPr lang="en-US" b="1" dirty="0">
                <a:solidFill>
                  <a:srgbClr val="00B0F0"/>
                </a:solidFill>
              </a:rPr>
              <a:t>London</a:t>
            </a:r>
          </a:p>
          <a:p>
            <a:pPr marL="0" indent="0">
              <a:lnSpc>
                <a:spcPct val="90000"/>
              </a:lnSpc>
              <a:buNone/>
            </a:pPr>
            <a:endParaRPr lang="en-US" b="1" dirty="0">
              <a:solidFill>
                <a:schemeClr val="accent1">
                  <a:lumMod val="75000"/>
                </a:schemeClr>
              </a:solidFill>
            </a:endParaRPr>
          </a:p>
          <a:p>
            <a:pPr marL="0" indent="0">
              <a:lnSpc>
                <a:spcPct val="90000"/>
              </a:lnSpc>
              <a:buNone/>
            </a:pPr>
            <a:r>
              <a:rPr lang="en-US" b="1" dirty="0">
                <a:solidFill>
                  <a:srgbClr val="00B050"/>
                </a:solidFill>
              </a:rPr>
              <a:t>Coventry </a:t>
            </a:r>
          </a:p>
          <a:p>
            <a:pPr marL="0" indent="0">
              <a:lnSpc>
                <a:spcPct val="90000"/>
              </a:lnSpc>
              <a:buNone/>
            </a:pPr>
            <a:endParaRPr lang="en-US" b="1" dirty="0">
              <a:solidFill>
                <a:srgbClr val="00B050"/>
              </a:solidFill>
            </a:endParaRPr>
          </a:p>
          <a:p>
            <a:pPr marL="0" indent="0">
              <a:lnSpc>
                <a:spcPct val="90000"/>
              </a:lnSpc>
              <a:buNone/>
            </a:pPr>
            <a:r>
              <a:rPr lang="en-US" b="1" dirty="0">
                <a:solidFill>
                  <a:srgbClr val="FF0000"/>
                </a:solidFill>
              </a:rPr>
              <a:t>NEW: Online membership for </a:t>
            </a:r>
          </a:p>
          <a:p>
            <a:pPr marL="0" indent="0">
              <a:lnSpc>
                <a:spcPct val="90000"/>
              </a:lnSpc>
              <a:buNone/>
            </a:pPr>
            <a:r>
              <a:rPr lang="en-US" b="1" dirty="0">
                <a:solidFill>
                  <a:srgbClr val="FF0000"/>
                </a:solidFill>
              </a:rPr>
              <a:t>anyone across the UK</a:t>
            </a:r>
          </a:p>
          <a:p>
            <a:pPr marL="0" indent="0">
              <a:lnSpc>
                <a:spcPct val="90000"/>
              </a:lnSpc>
              <a:buNone/>
            </a:pPr>
            <a:endParaRPr lang="en-US" b="1" dirty="0">
              <a:solidFill>
                <a:schemeClr val="accent1">
                  <a:lumMod val="75000"/>
                </a:schemeClr>
              </a:solidFill>
            </a:endParaRPr>
          </a:p>
          <a:p>
            <a:pPr marL="0" indent="0">
              <a:lnSpc>
                <a:spcPct val="90000"/>
              </a:lnSpc>
              <a:buNone/>
            </a:pPr>
            <a:endParaRPr lang="en-US" sz="1400" i="1" dirty="0"/>
          </a:p>
        </p:txBody>
      </p:sp>
      <p:pic>
        <p:nvPicPr>
          <p:cNvPr id="7" name="Picture 6">
            <a:extLst>
              <a:ext uri="{FF2B5EF4-FFF2-40B4-BE49-F238E27FC236}">
                <a16:creationId xmlns:a16="http://schemas.microsoft.com/office/drawing/2014/main" id="{537E7063-9A0D-461F-A2F4-258B46746167}"/>
              </a:ext>
            </a:extLst>
          </p:cNvPr>
          <p:cNvPicPr>
            <a:picLocks noChangeAspect="1"/>
          </p:cNvPicPr>
          <p:nvPr/>
        </p:nvPicPr>
        <p:blipFill>
          <a:blip r:embed="rId2"/>
          <a:stretch>
            <a:fillRect/>
          </a:stretch>
        </p:blipFill>
        <p:spPr>
          <a:xfrm>
            <a:off x="4177841" y="1924744"/>
            <a:ext cx="6386522" cy="4503118"/>
          </a:xfrm>
          <a:prstGeom prst="rect">
            <a:avLst/>
          </a:prstGeom>
        </p:spPr>
      </p:pic>
    </p:spTree>
    <p:extLst>
      <p:ext uri="{BB962C8B-B14F-4D97-AF65-F5344CB8AC3E}">
        <p14:creationId xmlns:p14="http://schemas.microsoft.com/office/powerpoint/2010/main" val="284915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1">
            <a:extLst>
              <a:ext uri="{FF2B5EF4-FFF2-40B4-BE49-F238E27FC236}">
                <a16:creationId xmlns:a16="http://schemas.microsoft.com/office/drawing/2014/main" id="{B34292C3-2D5F-E4AD-BBAD-8A972DF7653E}"/>
              </a:ext>
            </a:extLst>
          </p:cNvPr>
          <p:cNvSpPr>
            <a:spLocks noGrp="1"/>
          </p:cNvSpPr>
          <p:nvPr>
            <p:ph type="title"/>
          </p:nvPr>
        </p:nvSpPr>
        <p:spPr>
          <a:xfrm>
            <a:off x="683876" y="1993335"/>
            <a:ext cx="4182291" cy="4756727"/>
          </a:xfrm>
        </p:spPr>
        <p:txBody>
          <a:bodyPr>
            <a:normAutofit fontScale="90000"/>
          </a:bodyPr>
          <a:lstStyle/>
          <a:p>
            <a:r>
              <a:rPr lang="en-US" sz="3100" b="1" i="0" dirty="0">
                <a:solidFill>
                  <a:srgbClr val="FFC000"/>
                </a:solidFill>
              </a:rPr>
              <a:t>Events include:</a:t>
            </a:r>
            <a:br>
              <a:rPr lang="en-US" sz="4000" i="0" dirty="0"/>
            </a:br>
            <a:r>
              <a:rPr lang="en-US" sz="1600" i="0" dirty="0">
                <a:latin typeface="+mn-lt"/>
              </a:rPr>
              <a:t>Discos, karaoke, meals out, cinema, quiz nights, movie nights, theatre trips, sports activities, festivals and much more</a:t>
            </a:r>
            <a:br>
              <a:rPr lang="en-US" sz="1600" i="0" dirty="0">
                <a:latin typeface="+mn-lt"/>
              </a:rPr>
            </a:br>
            <a:br>
              <a:rPr lang="en-US" sz="1600" i="0" dirty="0">
                <a:latin typeface="+mn-lt"/>
              </a:rPr>
            </a:br>
            <a:br>
              <a:rPr lang="en-US" sz="1600" i="0" dirty="0">
                <a:latin typeface="+mn-lt"/>
              </a:rPr>
            </a:br>
            <a:r>
              <a:rPr lang="en-US" sz="3100" b="1" i="0" dirty="0">
                <a:solidFill>
                  <a:srgbClr val="FFC000"/>
                </a:solidFill>
              </a:rPr>
              <a:t>Workshops include:</a:t>
            </a:r>
            <a:br>
              <a:rPr lang="en-US" sz="3100" i="0" dirty="0">
                <a:solidFill>
                  <a:srgbClr val="FFC000"/>
                </a:solidFill>
              </a:rPr>
            </a:br>
            <a:r>
              <a:rPr lang="en-US" sz="1600" i="0" dirty="0">
                <a:latin typeface="+mn-lt"/>
              </a:rPr>
              <a:t>Cooking lessons, sex education, money management, what is a good friend, what is a good relationship, social media safety, staying safe in my home, first aid and more</a:t>
            </a:r>
            <a:br>
              <a:rPr lang="en-US" sz="1600" i="0" dirty="0">
                <a:latin typeface="+mn-lt"/>
              </a:rPr>
            </a:br>
            <a:br>
              <a:rPr lang="en-US" sz="1600" i="0" dirty="0">
                <a:latin typeface="+mn-lt"/>
              </a:rPr>
            </a:br>
            <a:br>
              <a:rPr lang="en-US" sz="1600" i="0" dirty="0">
                <a:latin typeface="+mn-lt"/>
              </a:rPr>
            </a:br>
            <a:r>
              <a:rPr lang="en-US" sz="1600" i="0" dirty="0">
                <a:latin typeface="+mn-lt"/>
              </a:rPr>
              <a:t>All events and workshops are predominantly run in the evening however, some events take place in the daytime</a:t>
            </a:r>
            <a:br>
              <a:rPr lang="en-US" sz="1600" i="0" dirty="0">
                <a:latin typeface="+mn-lt"/>
              </a:rPr>
            </a:br>
            <a:br>
              <a:rPr lang="en-US" sz="1600" i="0" dirty="0">
                <a:latin typeface="+mn-lt"/>
              </a:rPr>
            </a:br>
            <a:br>
              <a:rPr lang="en-US" sz="1600" i="0" dirty="0">
                <a:latin typeface="+mn-lt"/>
              </a:rPr>
            </a:br>
            <a:r>
              <a:rPr lang="en-US" sz="3100" b="1" i="0" dirty="0">
                <a:solidFill>
                  <a:srgbClr val="FFC000"/>
                </a:solidFill>
              </a:rPr>
              <a:t>Current membership numbers</a:t>
            </a:r>
            <a:r>
              <a:rPr lang="en-US" sz="3100" i="0" dirty="0">
                <a:solidFill>
                  <a:srgbClr val="FFC000"/>
                </a:solidFill>
              </a:rPr>
              <a:t>:</a:t>
            </a:r>
            <a:br>
              <a:rPr lang="en-US" sz="3100" i="0" dirty="0">
                <a:solidFill>
                  <a:srgbClr val="FFC000"/>
                </a:solidFill>
              </a:rPr>
            </a:br>
            <a:r>
              <a:rPr lang="en-US" sz="1600" i="0" dirty="0">
                <a:latin typeface="+mn-lt"/>
              </a:rPr>
              <a:t>Overall current membership is 285 in person</a:t>
            </a:r>
            <a:br>
              <a:rPr lang="en-US" sz="1600" i="0" dirty="0">
                <a:latin typeface="+mn-lt"/>
              </a:rPr>
            </a:br>
            <a:br>
              <a:rPr lang="en-US" sz="1300" i="0" dirty="0">
                <a:latin typeface="+mn-lt"/>
              </a:rPr>
            </a:br>
            <a:endParaRPr lang="en-US" sz="3600" i="0" dirty="0">
              <a:latin typeface="+mn-lt"/>
            </a:endParaRPr>
          </a:p>
        </p:txBody>
      </p:sp>
      <p:sp>
        <p:nvSpPr>
          <p:cNvPr id="79" name="Slide Number Placeholder 6">
            <a:extLst>
              <a:ext uri="{FF2B5EF4-FFF2-40B4-BE49-F238E27FC236}">
                <a16:creationId xmlns:a16="http://schemas.microsoft.com/office/drawing/2014/main" id="{C6FB7523-5AC9-E9BB-40E4-4BDBEE973B13}"/>
              </a:ext>
            </a:extLst>
          </p:cNvPr>
          <p:cNvSpPr>
            <a:spLocks noGrp="1"/>
          </p:cNvSpPr>
          <p:nvPr>
            <p:ph type="sldNum" sz="quarter" idx="12"/>
          </p:nvPr>
        </p:nvSpPr>
        <p:spPr/>
        <p:txBody>
          <a:bodyPr/>
          <a:lstStyle/>
          <a:p>
            <a:pPr>
              <a:spcAft>
                <a:spcPts val="600"/>
              </a:spcAft>
            </a:pPr>
            <a:fld id="{B9713C8C-8E70-45D5-AE59-23E60168254E}" type="slidenum">
              <a:rPr lang="en-US" smtClean="0"/>
              <a:pPr>
                <a:spcAft>
                  <a:spcPts val="600"/>
                </a:spcAft>
              </a:pPr>
              <a:t>5</a:t>
            </a:fld>
            <a:endParaRPr lang="en-US"/>
          </a:p>
        </p:txBody>
      </p:sp>
      <p:pic>
        <p:nvPicPr>
          <p:cNvPr id="2050" name="Picture 2" descr="No photo description available.">
            <a:extLst>
              <a:ext uri="{FF2B5EF4-FFF2-40B4-BE49-F238E27FC236}">
                <a16:creationId xmlns:a16="http://schemas.microsoft.com/office/drawing/2014/main" id="{36F8DD89-5977-0539-070B-31DF0C74D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591" y="670326"/>
            <a:ext cx="6716995" cy="503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2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3D1A-E4D4-440F-A65E-D5C344502B81}"/>
              </a:ext>
            </a:extLst>
          </p:cNvPr>
          <p:cNvSpPr>
            <a:spLocks noGrp="1"/>
          </p:cNvSpPr>
          <p:nvPr>
            <p:ph type="title"/>
          </p:nvPr>
        </p:nvSpPr>
        <p:spPr>
          <a:xfrm>
            <a:off x="252919" y="584360"/>
            <a:ext cx="8086011" cy="1703253"/>
          </a:xfrm>
        </p:spPr>
        <p:txBody>
          <a:bodyPr>
            <a:normAutofit/>
          </a:bodyPr>
          <a:lstStyle/>
          <a:p>
            <a:r>
              <a:rPr lang="en-GB" dirty="0"/>
              <a:t>What are the requirements?</a:t>
            </a:r>
          </a:p>
        </p:txBody>
      </p:sp>
      <p:sp>
        <p:nvSpPr>
          <p:cNvPr id="3" name="Content Placeholder 2">
            <a:extLst>
              <a:ext uri="{FF2B5EF4-FFF2-40B4-BE49-F238E27FC236}">
                <a16:creationId xmlns:a16="http://schemas.microsoft.com/office/drawing/2014/main" id="{492163BC-C59B-4169-8DF2-BAAEFF17BC6A}"/>
              </a:ext>
            </a:extLst>
          </p:cNvPr>
          <p:cNvSpPr>
            <a:spLocks noGrp="1"/>
          </p:cNvSpPr>
          <p:nvPr>
            <p:ph idx="1"/>
          </p:nvPr>
        </p:nvSpPr>
        <p:spPr>
          <a:xfrm>
            <a:off x="252919" y="1597369"/>
            <a:ext cx="7315200" cy="1049974"/>
          </a:xfrm>
        </p:spPr>
        <p:txBody>
          <a:bodyPr>
            <a:normAutofit fontScale="62500" lnSpcReduction="20000"/>
          </a:bodyPr>
          <a:lstStyle/>
          <a:p>
            <a:r>
              <a:rPr lang="en-GB" sz="2300" dirty="0"/>
              <a:t>We ask all applicants to be over the age of 18</a:t>
            </a:r>
          </a:p>
          <a:p>
            <a:r>
              <a:rPr lang="en-GB" sz="2300" dirty="0"/>
              <a:t>Have a learning disability or autism</a:t>
            </a:r>
          </a:p>
          <a:p>
            <a:r>
              <a:rPr lang="en-GB" sz="2300" dirty="0"/>
              <a:t>Applicants can come independently to events or with support (as per requirement)</a:t>
            </a:r>
          </a:p>
          <a:p>
            <a:pPr marL="0" indent="0">
              <a:buNone/>
            </a:pPr>
            <a:endParaRPr lang="en-GB" dirty="0"/>
          </a:p>
          <a:p>
            <a:pPr marL="0" indent="0">
              <a:buNone/>
            </a:pPr>
            <a:endParaRPr lang="en-GB" dirty="0"/>
          </a:p>
        </p:txBody>
      </p:sp>
      <p:sp>
        <p:nvSpPr>
          <p:cNvPr id="4" name="Title 1">
            <a:extLst>
              <a:ext uri="{FF2B5EF4-FFF2-40B4-BE49-F238E27FC236}">
                <a16:creationId xmlns:a16="http://schemas.microsoft.com/office/drawing/2014/main" id="{C6CE6728-305E-43FB-9D17-743119FD785E}"/>
              </a:ext>
            </a:extLst>
          </p:cNvPr>
          <p:cNvSpPr txBox="1">
            <a:spLocks/>
          </p:cNvSpPr>
          <p:nvPr/>
        </p:nvSpPr>
        <p:spPr>
          <a:xfrm>
            <a:off x="252919" y="3356706"/>
            <a:ext cx="2947482" cy="1703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GB" dirty="0"/>
              <a:t>How do I apply?</a:t>
            </a:r>
          </a:p>
        </p:txBody>
      </p:sp>
      <p:sp>
        <p:nvSpPr>
          <p:cNvPr id="5" name="Content Placeholder 2">
            <a:extLst>
              <a:ext uri="{FF2B5EF4-FFF2-40B4-BE49-F238E27FC236}">
                <a16:creationId xmlns:a16="http://schemas.microsoft.com/office/drawing/2014/main" id="{85AE2934-7F44-4A2E-9033-A9F45E0F2687}"/>
              </a:ext>
            </a:extLst>
          </p:cNvPr>
          <p:cNvSpPr txBox="1">
            <a:spLocks/>
          </p:cNvSpPr>
          <p:nvPr/>
        </p:nvSpPr>
        <p:spPr>
          <a:xfrm>
            <a:off x="426589" y="3429000"/>
            <a:ext cx="6689827" cy="2340322"/>
          </a:xfrm>
          <a:prstGeom prst="rect">
            <a:avLst/>
          </a:prstGeom>
        </p:spPr>
        <p:txBody>
          <a:bodyPr vert="horz" lIns="91440" tIns="45720" rIns="91440" bIns="45720" rtlCol="0" anchor="ct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Applicants can apply on our website </a:t>
            </a:r>
            <a:r>
              <a:rPr lang="en-GB" dirty="0">
                <a:hlinkClick r:id="rId2"/>
              </a:rPr>
              <a:t>www.fitzroy.org/love4life</a:t>
            </a:r>
            <a:endParaRPr lang="en-GB" dirty="0"/>
          </a:p>
          <a:p>
            <a:pPr marL="0" indent="0">
              <a:buFont typeface="Wingdings 2" pitchFamily="18" charset="2"/>
              <a:buNone/>
            </a:pPr>
            <a:endParaRPr lang="en-GB" dirty="0"/>
          </a:p>
          <a:p>
            <a:r>
              <a:rPr lang="en-GB" dirty="0"/>
              <a:t>Applicants can also be referred by professionals / parents / carers </a:t>
            </a:r>
          </a:p>
          <a:p>
            <a:pPr marL="0" indent="0">
              <a:buFont typeface="Wingdings 2" pitchFamily="18" charset="2"/>
              <a:buNone/>
            </a:pPr>
            <a:endParaRPr lang="en-GB" dirty="0"/>
          </a:p>
          <a:p>
            <a:r>
              <a:rPr lang="en-GB" dirty="0"/>
              <a:t>They will be asked to provide a reference request</a:t>
            </a:r>
          </a:p>
          <a:p>
            <a:pPr marL="0" indent="0">
              <a:buFont typeface="Wingdings 2" pitchFamily="18" charset="2"/>
              <a:buNone/>
            </a:pPr>
            <a:endParaRPr lang="en-GB" dirty="0"/>
          </a:p>
          <a:p>
            <a:r>
              <a:rPr lang="en-GB" dirty="0"/>
              <a:t>Interview </a:t>
            </a:r>
          </a:p>
          <a:p>
            <a:pPr marL="0" indent="0">
              <a:buFont typeface="Wingdings 2" pitchFamily="18" charset="2"/>
              <a:buNone/>
            </a:pPr>
            <a:endParaRPr lang="en-GB" dirty="0"/>
          </a:p>
          <a:p>
            <a:pPr marL="0" indent="0">
              <a:buFont typeface="Wingdings 2" pitchFamily="18" charset="2"/>
              <a:buNone/>
            </a:pPr>
            <a:endParaRPr lang="en-GB" dirty="0"/>
          </a:p>
        </p:txBody>
      </p:sp>
      <p:pic>
        <p:nvPicPr>
          <p:cNvPr id="3074" name="Picture 2" descr="May be an image of 1 person and standing">
            <a:extLst>
              <a:ext uri="{FF2B5EF4-FFF2-40B4-BE49-F238E27FC236}">
                <a16:creationId xmlns:a16="http://schemas.microsoft.com/office/drawing/2014/main" id="{3CBFB415-37F0-9DFA-87CC-813F98976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931" y="674292"/>
            <a:ext cx="4023620" cy="536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0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3D1A-E4D4-440F-A65E-D5C344502B81}"/>
              </a:ext>
            </a:extLst>
          </p:cNvPr>
          <p:cNvSpPr>
            <a:spLocks noGrp="1"/>
          </p:cNvSpPr>
          <p:nvPr>
            <p:ph type="title"/>
          </p:nvPr>
        </p:nvSpPr>
        <p:spPr>
          <a:xfrm>
            <a:off x="252919" y="584360"/>
            <a:ext cx="8086011" cy="1703253"/>
          </a:xfrm>
        </p:spPr>
        <p:txBody>
          <a:bodyPr>
            <a:normAutofit/>
          </a:bodyPr>
          <a:lstStyle/>
          <a:p>
            <a:r>
              <a:rPr lang="en-GB" dirty="0"/>
              <a:t>What’s in the future?</a:t>
            </a:r>
          </a:p>
        </p:txBody>
      </p:sp>
      <p:sp>
        <p:nvSpPr>
          <p:cNvPr id="5" name="Content Placeholder 2">
            <a:extLst>
              <a:ext uri="{FF2B5EF4-FFF2-40B4-BE49-F238E27FC236}">
                <a16:creationId xmlns:a16="http://schemas.microsoft.com/office/drawing/2014/main" id="{85AE2934-7F44-4A2E-9033-A9F45E0F2687}"/>
              </a:ext>
            </a:extLst>
          </p:cNvPr>
          <p:cNvSpPr txBox="1">
            <a:spLocks/>
          </p:cNvSpPr>
          <p:nvPr/>
        </p:nvSpPr>
        <p:spPr>
          <a:xfrm>
            <a:off x="252919" y="2634193"/>
            <a:ext cx="6689827" cy="305783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p>
          <a:p>
            <a:pPr marL="0" indent="0">
              <a:buFont typeface="Wingdings 2" pitchFamily="18" charset="2"/>
              <a:buNone/>
            </a:pPr>
            <a:endParaRPr lang="en-GB" dirty="0"/>
          </a:p>
        </p:txBody>
      </p:sp>
      <p:pic>
        <p:nvPicPr>
          <p:cNvPr id="1026" name="Picture 2" descr="No photo description available.">
            <a:extLst>
              <a:ext uri="{FF2B5EF4-FFF2-40B4-BE49-F238E27FC236}">
                <a16:creationId xmlns:a16="http://schemas.microsoft.com/office/drawing/2014/main" id="{D6DAE01C-0CBC-5EC1-2CD1-E8B15D17C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952" y="1378075"/>
            <a:ext cx="4391247" cy="439124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B57BE2C8-A90A-38D8-F577-7FF4AF9CAC9A}"/>
              </a:ext>
            </a:extLst>
          </p:cNvPr>
          <p:cNvSpPr>
            <a:spLocks noGrp="1"/>
          </p:cNvSpPr>
          <p:nvPr>
            <p:ph idx="1"/>
          </p:nvPr>
        </p:nvSpPr>
        <p:spPr>
          <a:xfrm>
            <a:off x="394537" y="1724654"/>
            <a:ext cx="6814337" cy="1167401"/>
          </a:xfrm>
        </p:spPr>
        <p:txBody>
          <a:bodyPr>
            <a:normAutofit/>
          </a:bodyPr>
          <a:lstStyle/>
          <a:p>
            <a:pPr marL="0" indent="0">
              <a:buNone/>
            </a:pPr>
            <a:r>
              <a:rPr lang="en-GB" dirty="0">
                <a:solidFill>
                  <a:schemeClr val="tx1"/>
                </a:solidFill>
              </a:rPr>
              <a:t>Love4Life will be providing external training by people with lived experience (our members) in the following topics:</a:t>
            </a:r>
          </a:p>
        </p:txBody>
      </p:sp>
      <p:sp>
        <p:nvSpPr>
          <p:cNvPr id="8" name="TextBox 7">
            <a:extLst>
              <a:ext uri="{FF2B5EF4-FFF2-40B4-BE49-F238E27FC236}">
                <a16:creationId xmlns:a16="http://schemas.microsoft.com/office/drawing/2014/main" id="{3BE94E24-86C9-02E2-D21E-EBDDB272BEC1}"/>
              </a:ext>
            </a:extLst>
          </p:cNvPr>
          <p:cNvSpPr txBox="1"/>
          <p:nvPr/>
        </p:nvSpPr>
        <p:spPr>
          <a:xfrm>
            <a:off x="394537" y="3134319"/>
            <a:ext cx="6548209" cy="2862322"/>
          </a:xfrm>
          <a:prstGeom prst="rect">
            <a:avLst/>
          </a:prstGeom>
          <a:noFill/>
        </p:spPr>
        <p:txBody>
          <a:bodyPr wrap="square" rtlCol="0">
            <a:spAutoFit/>
          </a:bodyPr>
          <a:lstStyle/>
          <a:p>
            <a:pPr marL="285750" indent="-285750">
              <a:buFont typeface="Arial" panose="020B0604020202020204" pitchFamily="34" charset="0"/>
              <a:buChar char="•"/>
            </a:pPr>
            <a:r>
              <a:rPr lang="en-GB" dirty="0"/>
              <a:t>Oliver McGowen training (mandatory for all social care)</a:t>
            </a:r>
          </a:p>
          <a:p>
            <a:pPr marL="285750" indent="-285750">
              <a:buFont typeface="Arial" panose="020B0604020202020204" pitchFamily="34" charset="0"/>
              <a:buChar char="•"/>
            </a:pPr>
            <a:r>
              <a:rPr lang="en-GB" dirty="0"/>
              <a:t>First Aid training </a:t>
            </a:r>
          </a:p>
          <a:p>
            <a:pPr marL="285750" indent="-285750">
              <a:buFont typeface="Arial" panose="020B0604020202020204" pitchFamily="34" charset="0"/>
              <a:buChar char="•"/>
            </a:pPr>
            <a:r>
              <a:rPr lang="en-GB" dirty="0"/>
              <a:t>Sex and Relationships</a:t>
            </a:r>
          </a:p>
          <a:p>
            <a:pPr marL="285750" indent="-285750">
              <a:buFont typeface="Arial" panose="020B0604020202020204" pitchFamily="34" charset="0"/>
              <a:buChar char="•"/>
            </a:pPr>
            <a:endParaRPr lang="en-GB" dirty="0"/>
          </a:p>
          <a:p>
            <a:endParaRPr lang="en-GB" dirty="0"/>
          </a:p>
          <a:p>
            <a:r>
              <a:rPr lang="en-GB" dirty="0"/>
              <a:t>Would your charity benefit from this this training? Please get in touch with our Love4Life manager:</a:t>
            </a:r>
          </a:p>
          <a:p>
            <a:endParaRPr lang="en-GB" dirty="0"/>
          </a:p>
          <a:p>
            <a:endParaRPr lang="en-GB" b="1" dirty="0"/>
          </a:p>
          <a:p>
            <a:r>
              <a:rPr lang="en-GB" b="1" dirty="0"/>
              <a:t>hayley.ostler@love4life.org.uk</a:t>
            </a:r>
          </a:p>
        </p:txBody>
      </p:sp>
    </p:spTree>
    <p:extLst>
      <p:ext uri="{BB962C8B-B14F-4D97-AF65-F5344CB8AC3E}">
        <p14:creationId xmlns:p14="http://schemas.microsoft.com/office/powerpoint/2010/main" val="371399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09B7E24-271E-4A3A-9D65-EE95ED972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5C59434-03B2-4F06-8362-A01DD785E2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FDF3815-C9F7-4B9E-A371-DE71C4E9D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Isosceles Triangle 25">
              <a:extLst>
                <a:ext uri="{FF2B5EF4-FFF2-40B4-BE49-F238E27FC236}">
                  <a16:creationId xmlns:a16="http://schemas.microsoft.com/office/drawing/2014/main" id="{406A24DE-7A6F-4459-9A79-712243D20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D5F354A0-F0C9-4254-A913-DD68E7816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9B01B525-8D81-44A3-BC1F-C711B89D2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2718207C-DB45-6DCE-A659-3CC88F1E01D1}"/>
              </a:ext>
            </a:extLst>
          </p:cNvPr>
          <p:cNvSpPr>
            <a:spLocks noGrp="1"/>
          </p:cNvSpPr>
          <p:nvPr>
            <p:ph type="title"/>
          </p:nvPr>
        </p:nvSpPr>
        <p:spPr>
          <a:xfrm>
            <a:off x="4923982" y="943559"/>
            <a:ext cx="5282989" cy="1768232"/>
          </a:xfrm>
        </p:spPr>
        <p:txBody>
          <a:bodyPr vert="horz" lIns="91440" tIns="45720" rIns="91440" bIns="45720" rtlCol="0" anchor="b">
            <a:normAutofit/>
          </a:bodyPr>
          <a:lstStyle/>
          <a:p>
            <a:r>
              <a:rPr lang="en-US" sz="5400" dirty="0"/>
              <a:t>…and another thing!</a:t>
            </a:r>
          </a:p>
        </p:txBody>
      </p:sp>
      <p:sp>
        <p:nvSpPr>
          <p:cNvPr id="22" name="Isosceles Triangle 21">
            <a:extLst>
              <a:ext uri="{FF2B5EF4-FFF2-40B4-BE49-F238E27FC236}">
                <a16:creationId xmlns:a16="http://schemas.microsoft.com/office/drawing/2014/main" id="{ADC5C86B-28CE-4597-97B7-4C09E201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Picture 4">
            <a:extLst>
              <a:ext uri="{FF2B5EF4-FFF2-40B4-BE49-F238E27FC236}">
                <a16:creationId xmlns:a16="http://schemas.microsoft.com/office/drawing/2014/main" id="{AC1042D6-4263-34EB-97DF-426E71DF6AC4}"/>
              </a:ext>
            </a:extLst>
          </p:cNvPr>
          <p:cNvPicPr>
            <a:picLocks noChangeAspect="1"/>
          </p:cNvPicPr>
          <p:nvPr/>
        </p:nvPicPr>
        <p:blipFill>
          <a:blip r:embed="rId2"/>
          <a:stretch>
            <a:fillRect/>
          </a:stretch>
        </p:blipFill>
        <p:spPr>
          <a:xfrm>
            <a:off x="318977" y="242479"/>
            <a:ext cx="4502078" cy="6454594"/>
          </a:xfrm>
          <a:prstGeom prst="rect">
            <a:avLst/>
          </a:prstGeom>
        </p:spPr>
      </p:pic>
      <p:sp>
        <p:nvSpPr>
          <p:cNvPr id="6" name="TextBox 5">
            <a:extLst>
              <a:ext uri="{FF2B5EF4-FFF2-40B4-BE49-F238E27FC236}">
                <a16:creationId xmlns:a16="http://schemas.microsoft.com/office/drawing/2014/main" id="{583AE801-7FA0-8922-7CAE-287E836A9A57}"/>
              </a:ext>
            </a:extLst>
          </p:cNvPr>
          <p:cNvSpPr txBox="1"/>
          <p:nvPr/>
        </p:nvSpPr>
        <p:spPr>
          <a:xfrm>
            <a:off x="4953875" y="3181404"/>
            <a:ext cx="6548209" cy="1569660"/>
          </a:xfrm>
          <a:prstGeom prst="rect">
            <a:avLst/>
          </a:prstGeom>
          <a:noFill/>
        </p:spPr>
        <p:txBody>
          <a:bodyPr wrap="square" rtlCol="0">
            <a:spAutoFit/>
          </a:bodyPr>
          <a:lstStyle/>
          <a:p>
            <a:r>
              <a:rPr lang="en-GB" sz="2400" dirty="0"/>
              <a:t>Look out for our public events posted on our social media channels across Hampshire, London and Coventry – open to ANYONE with a learning disability!</a:t>
            </a:r>
          </a:p>
        </p:txBody>
      </p:sp>
    </p:spTree>
    <p:extLst>
      <p:ext uri="{BB962C8B-B14F-4D97-AF65-F5344CB8AC3E}">
        <p14:creationId xmlns:p14="http://schemas.microsoft.com/office/powerpoint/2010/main" val="428844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5F493B-F305-4DFA-9FB9-B825A9046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585DFDA5-7625-46E6-99C6-A911D5DFA8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9660905-B13B-4ECD-8ADE-3A13D1764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F2C9E51-E78E-4659-BA2D-C47960570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6E97D5DD-3695-4B05-B0B8-4B67FD41A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A7B13870-CF17-4947-B3B5-6B9A3B238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7">
              <a:extLst>
                <a:ext uri="{FF2B5EF4-FFF2-40B4-BE49-F238E27FC236}">
                  <a16:creationId xmlns:a16="http://schemas.microsoft.com/office/drawing/2014/main" id="{A871D050-5DF8-4964-91A5-B30D81456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8">
              <a:extLst>
                <a:ext uri="{FF2B5EF4-FFF2-40B4-BE49-F238E27FC236}">
                  <a16:creationId xmlns:a16="http://schemas.microsoft.com/office/drawing/2014/main" id="{F9644814-1444-4752-8C09-3A073335B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9">
              <a:extLst>
                <a:ext uri="{FF2B5EF4-FFF2-40B4-BE49-F238E27FC236}">
                  <a16:creationId xmlns:a16="http://schemas.microsoft.com/office/drawing/2014/main" id="{36E11271-B112-4DBF-BDB4-42C25EBBB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156BA566-2CE1-4884-A8B8-45961D526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F5B455AB-A17D-4346-B8FA-89B4914C6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24" name="Rectangle 23">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Picture 4">
            <a:extLst>
              <a:ext uri="{FF2B5EF4-FFF2-40B4-BE49-F238E27FC236}">
                <a16:creationId xmlns:a16="http://schemas.microsoft.com/office/drawing/2014/main" id="{9DA2C286-4137-CB16-8931-CF1DE34F252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939" b="39439"/>
          <a:stretch/>
        </p:blipFill>
        <p:spPr bwMode="auto">
          <a:xfrm>
            <a:off x="4296867" y="5"/>
            <a:ext cx="4831627" cy="4520011"/>
          </a:xfrm>
          <a:custGeom>
            <a:avLst/>
            <a:gdLst/>
            <a:ahLst/>
            <a:cxnLst/>
            <a:rect l="l" t="t" r="r" b="b"/>
            <a:pathLst>
              <a:path w="4831627" h="4520011">
                <a:moveTo>
                  <a:pt x="0" y="0"/>
                </a:moveTo>
                <a:lnTo>
                  <a:pt x="4831627" y="0"/>
                </a:lnTo>
                <a:lnTo>
                  <a:pt x="1416677" y="4520011"/>
                </a:lnTo>
                <a:close/>
              </a:path>
            </a:pathLst>
          </a:custGeom>
          <a:noFill/>
          <a:extLst>
            <a:ext uri="{909E8E84-426E-40DD-AFC4-6F175D3DCCD1}">
              <a14:hiddenFill xmlns:a14="http://schemas.microsoft.com/office/drawing/2010/main">
                <a:solidFill>
                  <a:srgbClr val="FFFFFF"/>
                </a:solidFill>
              </a14:hiddenFill>
            </a:ext>
          </a:extLst>
        </p:spPr>
      </p:pic>
      <p:pic>
        <p:nvPicPr>
          <p:cNvPr id="7" name="Picture Placeholder 6">
            <a:extLst>
              <a:ext uri="{FF2B5EF4-FFF2-40B4-BE49-F238E27FC236}">
                <a16:creationId xmlns:a16="http://schemas.microsoft.com/office/drawing/2014/main" id="{2676B9EE-851B-05E8-E747-CB71918CFC7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23154" r="-1" b="13653"/>
          <a:stretch/>
        </p:blipFill>
        <p:spPr bwMode="auto">
          <a:xfrm>
            <a:off x="4041994" y="-4"/>
            <a:ext cx="8139373" cy="6858000"/>
          </a:xfrm>
          <a:custGeom>
            <a:avLst/>
            <a:gdLst/>
            <a:ahLst/>
            <a:cxnLst/>
            <a:rect l="l" t="t" r="r" b="b"/>
            <a:pathLst>
              <a:path w="8139373" h="6858000">
                <a:moveTo>
                  <a:pt x="5181344" y="0"/>
                </a:moveTo>
                <a:lnTo>
                  <a:pt x="8139373" y="0"/>
                </a:lnTo>
                <a:lnTo>
                  <a:pt x="813937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67DAF09-2927-FF94-9421-9C6274ABD7AA}"/>
              </a:ext>
            </a:extLst>
          </p:cNvPr>
          <p:cNvSpPr>
            <a:spLocks noGrp="1"/>
          </p:cNvSpPr>
          <p:nvPr>
            <p:ph type="title"/>
          </p:nvPr>
        </p:nvSpPr>
        <p:spPr>
          <a:xfrm>
            <a:off x="485245" y="2835632"/>
            <a:ext cx="3749061" cy="1508469"/>
          </a:xfrm>
        </p:spPr>
        <p:txBody>
          <a:bodyPr vert="horz" lIns="91440" tIns="45720" rIns="91440" bIns="45720" rtlCol="0" anchor="ctr">
            <a:normAutofit fontScale="90000"/>
          </a:bodyPr>
          <a:lstStyle/>
          <a:p>
            <a:pPr algn="ctr"/>
            <a:r>
              <a:rPr lang="en-US" sz="3200" dirty="0"/>
              <a:t>What do our members have to say about Love4Life?</a:t>
            </a:r>
          </a:p>
        </p:txBody>
      </p:sp>
      <p:sp>
        <p:nvSpPr>
          <p:cNvPr id="26" name="Isosceles Triangle 25">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748856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1CC1BD42A45B41A5B5967B591196DB" ma:contentTypeVersion="16" ma:contentTypeDescription="Create a new document." ma:contentTypeScope="" ma:versionID="b68854e4ff2d0019ed1c8ddd60cc072c">
  <xsd:schema xmlns:xsd="http://www.w3.org/2001/XMLSchema" xmlns:xs="http://www.w3.org/2001/XMLSchema" xmlns:p="http://schemas.microsoft.com/office/2006/metadata/properties" xmlns:ns2="ea81b3dc-3d72-4046-865a-3d19db8bad6d" xmlns:ns3="1a3d56c5-2c4b-4639-8090-01720d69c7a8" targetNamespace="http://schemas.microsoft.com/office/2006/metadata/properties" ma:root="true" ma:fieldsID="989e35e3cc22f185c0064996a6a47056" ns2:_="" ns3:_="">
    <xsd:import namespace="ea81b3dc-3d72-4046-865a-3d19db8bad6d"/>
    <xsd:import namespace="1a3d56c5-2c4b-4639-8090-01720d69c7a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Imag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1b3dc-3d72-4046-865a-3d19db8bad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5c5b7b9-d7b5-4877-9e00-72022195986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Image" ma:index="21" nillable="true" ma:displayName="Image" ma:format="Thumbnail" ma:internalName="Imag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3d56c5-2c4b-4639-8090-01720d69c7a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73277a4-1b49-4203-8b45-07b404aaef6e}" ma:internalName="TaxCatchAll" ma:showField="CatchAllData" ma:web="1a3d56c5-2c4b-4639-8090-01720d69c7a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a3d56c5-2c4b-4639-8090-01720d69c7a8" xsi:nil="true"/>
    <Image xmlns="ea81b3dc-3d72-4046-865a-3d19db8bad6d" xsi:nil="true"/>
    <lcf76f155ced4ddcb4097134ff3c332f xmlns="ea81b3dc-3d72-4046-865a-3d19db8bad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FC1A46-0F8F-42D9-978F-A5E81D214CB5}"/>
</file>

<file path=customXml/itemProps2.xml><?xml version="1.0" encoding="utf-8"?>
<ds:datastoreItem xmlns:ds="http://schemas.openxmlformats.org/officeDocument/2006/customXml" ds:itemID="{DF1C10BC-F5DB-482E-B950-749E3EE23458}"/>
</file>

<file path=customXml/itemProps3.xml><?xml version="1.0" encoding="utf-8"?>
<ds:datastoreItem xmlns:ds="http://schemas.openxmlformats.org/officeDocument/2006/customXml" ds:itemID="{DB164AE1-E2FD-404D-A185-CA14B16105FD}"/>
</file>

<file path=docProps/app.xml><?xml version="1.0" encoding="utf-8"?>
<Properties xmlns="http://schemas.openxmlformats.org/officeDocument/2006/extended-properties" xmlns:vt="http://schemas.openxmlformats.org/officeDocument/2006/docPropsVTypes">
  <Template>Facet</Template>
  <TotalTime>125</TotalTime>
  <Words>456</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Trebuchet MS</vt:lpstr>
      <vt:lpstr>Wingdings 2</vt:lpstr>
      <vt:lpstr>Wingdings 3</vt:lpstr>
      <vt:lpstr>Facet</vt:lpstr>
      <vt:lpstr>PowerPoint Presentation</vt:lpstr>
      <vt:lpstr>Introductions</vt:lpstr>
      <vt:lpstr>What is Love4Life?</vt:lpstr>
      <vt:lpstr>Where does Love4Life operate?</vt:lpstr>
      <vt:lpstr>Events include: Discos, karaoke, meals out, cinema, quiz nights, movie nights, theatre trips, sports activities, festivals and much more   Workshops include: Cooking lessons, sex education, money management, what is a good friend, what is a good relationship, social media safety, staying safe in my home, first aid and more   All events and workshops are predominantly run in the evening however, some events take place in the daytime   Current membership numbers: Overall current membership is 285 in person  </vt:lpstr>
      <vt:lpstr>What are the requirements?</vt:lpstr>
      <vt:lpstr>What’s in the future?</vt:lpstr>
      <vt:lpstr>…and another thing!</vt:lpstr>
      <vt:lpstr>What do our members have to say about Love4Life?</vt:lpstr>
      <vt:lpstr>What do you know?</vt:lpstr>
      <vt:lpstr>Keen to know more? Please provide your name and email on the sheet provided to keep up to date with news about Love4Life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Hayley Ostler</dc:creator>
  <cp:lastModifiedBy>Deborah Sinclair</cp:lastModifiedBy>
  <cp:revision>2</cp:revision>
  <dcterms:created xsi:type="dcterms:W3CDTF">2024-08-20T10:34:04Z</dcterms:created>
  <dcterms:modified xsi:type="dcterms:W3CDTF">2024-08-21T13:46:59Z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0x010100601CC1BD42A45B41A5B5967B591196DB</vt:lpwstr>
  </property>
</Properties>
</file>